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3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98FF8-0B7F-294C-B5A8-794E6D3A3333}"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2274266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98FF8-0B7F-294C-B5A8-794E6D3A3333}"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2299274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98FF8-0B7F-294C-B5A8-794E6D3A3333}"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412571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98FF8-0B7F-294C-B5A8-794E6D3A3333}"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94022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98FF8-0B7F-294C-B5A8-794E6D3A3333}"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314674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98FF8-0B7F-294C-B5A8-794E6D3A3333}"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252587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98FF8-0B7F-294C-B5A8-794E6D3A3333}" type="datetimeFigureOut">
              <a:rPr lang="en-US" smtClean="0"/>
              <a:t>3/26/14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102058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98FF8-0B7F-294C-B5A8-794E6D3A3333}" type="datetimeFigureOut">
              <a:rPr lang="en-US" smtClean="0"/>
              <a:t>3/26/14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324768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98FF8-0B7F-294C-B5A8-794E6D3A3333}" type="datetimeFigureOut">
              <a:rPr lang="en-US" smtClean="0"/>
              <a:t>3/26/14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322502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98FF8-0B7F-294C-B5A8-794E6D3A3333}"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4984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98FF8-0B7F-294C-B5A8-794E6D3A3333}"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12A23-1BA3-9549-8E75-243D5CEB730F}" type="slidenum">
              <a:rPr lang="en-US" smtClean="0"/>
              <a:t>‹#›</a:t>
            </a:fld>
            <a:endParaRPr lang="en-US"/>
          </a:p>
        </p:txBody>
      </p:sp>
    </p:spTree>
    <p:extLst>
      <p:ext uri="{BB962C8B-B14F-4D97-AF65-F5344CB8AC3E}">
        <p14:creationId xmlns:p14="http://schemas.microsoft.com/office/powerpoint/2010/main" val="985763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98FF8-0B7F-294C-B5A8-794E6D3A3333}" type="datetimeFigureOut">
              <a:rPr lang="en-US" smtClean="0"/>
              <a:t>3/26/14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12A23-1BA3-9549-8E75-243D5CEB730F}" type="slidenum">
              <a:rPr lang="en-US" smtClean="0"/>
              <a:t>‹#›</a:t>
            </a:fld>
            <a:endParaRPr lang="en-US"/>
          </a:p>
        </p:txBody>
      </p:sp>
    </p:spTree>
    <p:extLst>
      <p:ext uri="{BB962C8B-B14F-4D97-AF65-F5344CB8AC3E}">
        <p14:creationId xmlns:p14="http://schemas.microsoft.com/office/powerpoint/2010/main" val="2692018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fontScale="90000"/>
          </a:bodyPr>
          <a:lstStyle/>
          <a:p>
            <a:r>
              <a:rPr lang="en-US"/>
              <a:t>Introduction to </a:t>
            </a:r>
            <a:br>
              <a:rPr lang="en-US"/>
            </a:br>
            <a:r>
              <a:rPr lang="en-US"/>
              <a:t>Perl</a:t>
            </a:r>
            <a:br>
              <a:rPr lang="en-US"/>
            </a:br>
            <a:r>
              <a:rPr lang="en-US"/>
              <a:t>Programming</a:t>
            </a:r>
          </a:p>
        </p:txBody>
      </p:sp>
      <p:sp>
        <p:nvSpPr>
          <p:cNvPr id="2051" name="Rectangle 3"/>
          <p:cNvSpPr>
            <a:spLocks noGrp="1" noChangeArrowheads="1"/>
          </p:cNvSpPr>
          <p:nvPr>
            <p:ph type="subTitle" idx="1"/>
          </p:nvPr>
        </p:nvSpPr>
        <p:spPr>
          <a:xfrm>
            <a:off x="1371600" y="4974861"/>
            <a:ext cx="6400800" cy="604528"/>
          </a:xfrm>
        </p:spPr>
        <p:txBody>
          <a:bodyPr/>
          <a:lstStyle/>
          <a:p>
            <a:r>
              <a:rPr lang="en-CA" dirty="0" smtClean="0"/>
              <a:t>Georges Khazen</a:t>
            </a:r>
            <a:endParaRPr lang="en-CA" dirty="0"/>
          </a:p>
        </p:txBody>
      </p:sp>
    </p:spTree>
    <p:extLst>
      <p:ext uri="{BB962C8B-B14F-4D97-AF65-F5344CB8AC3E}">
        <p14:creationId xmlns:p14="http://schemas.microsoft.com/office/powerpoint/2010/main" val="2580829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286000"/>
            <a:ext cx="7772400" cy="1143000"/>
          </a:xfrm>
        </p:spPr>
        <p:txBody>
          <a:bodyPr/>
          <a:lstStyle/>
          <a:p>
            <a:r>
              <a:rPr lang="en-US"/>
              <a:t>A first Perl program</a:t>
            </a:r>
          </a:p>
        </p:txBody>
      </p:sp>
    </p:spTree>
    <p:extLst>
      <p:ext uri="{BB962C8B-B14F-4D97-AF65-F5344CB8AC3E}">
        <p14:creationId xmlns:p14="http://schemas.microsoft.com/office/powerpoint/2010/main" val="400554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What you need</a:t>
            </a:r>
          </a:p>
        </p:txBody>
      </p:sp>
      <p:sp>
        <p:nvSpPr>
          <p:cNvPr id="13315" name="Rectangle 3"/>
          <p:cNvSpPr>
            <a:spLocks noGrp="1" noChangeArrowheads="1"/>
          </p:cNvSpPr>
          <p:nvPr>
            <p:ph idx="1"/>
          </p:nvPr>
        </p:nvSpPr>
        <p:spPr/>
        <p:txBody>
          <a:bodyPr/>
          <a:lstStyle/>
          <a:p>
            <a:r>
              <a:rPr lang="en-US" sz="2800"/>
              <a:t>When you have installed Perl on your system, all you need to use the language is a text editor that can save ASCII files.  All Perl scripts are written and saved in ASCII characters.</a:t>
            </a:r>
          </a:p>
          <a:p>
            <a:r>
              <a:rPr lang="en-US" sz="2800"/>
              <a:t>On some operating systems that do not have a Perl GUI front end, you will need to use a console or terminal window to interact with Perl.  Some GUI-based Perl front ends are available for Linux, UNIX, Macintosh and Windows.</a:t>
            </a:r>
          </a:p>
        </p:txBody>
      </p:sp>
    </p:spTree>
    <p:extLst>
      <p:ext uri="{BB962C8B-B14F-4D97-AF65-F5344CB8AC3E}">
        <p14:creationId xmlns:p14="http://schemas.microsoft.com/office/powerpoint/2010/main" val="3903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Comments in Perl</a:t>
            </a:r>
          </a:p>
        </p:txBody>
      </p:sp>
      <p:sp>
        <p:nvSpPr>
          <p:cNvPr id="14339" name="Rectangle 3"/>
          <p:cNvSpPr>
            <a:spLocks noGrp="1" noChangeArrowheads="1"/>
          </p:cNvSpPr>
          <p:nvPr>
            <p:ph idx="1"/>
          </p:nvPr>
        </p:nvSpPr>
        <p:spPr/>
        <p:txBody>
          <a:bodyPr/>
          <a:lstStyle/>
          <a:p>
            <a:r>
              <a:rPr lang="en-US" sz="2800"/>
              <a:t>All comments in Perl are written starting with a # sign.  Anything after the # sign through to the end of the line is ignored by the interpreter.</a:t>
            </a:r>
          </a:p>
          <a:p>
            <a:r>
              <a:rPr lang="en-US" sz="2800"/>
              <a:t>Comments can be placed anywhere on the line, but commands cannot follow a comment on the same line</a:t>
            </a:r>
          </a:p>
          <a:p>
            <a:r>
              <a:rPr lang="en-US" sz="2800"/>
              <a:t>Multiline comments should have a # symbol as the first character on every line</a:t>
            </a:r>
          </a:p>
        </p:txBody>
      </p:sp>
    </p:spTree>
    <p:extLst>
      <p:ext uri="{BB962C8B-B14F-4D97-AF65-F5344CB8AC3E}">
        <p14:creationId xmlns:p14="http://schemas.microsoft.com/office/powerpoint/2010/main" val="2255188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 directive</a:t>
            </a:r>
          </a:p>
        </p:txBody>
      </p:sp>
      <p:sp>
        <p:nvSpPr>
          <p:cNvPr id="15363" name="Rectangle 3"/>
          <p:cNvSpPr>
            <a:spLocks noGrp="1" noChangeArrowheads="1"/>
          </p:cNvSpPr>
          <p:nvPr>
            <p:ph idx="1"/>
          </p:nvPr>
        </p:nvSpPr>
        <p:spPr/>
        <p:txBody>
          <a:bodyPr/>
          <a:lstStyle/>
          <a:p>
            <a:pPr>
              <a:lnSpc>
                <a:spcPct val="90000"/>
              </a:lnSpc>
            </a:pPr>
            <a:r>
              <a:rPr lang="en-US" sz="2800"/>
              <a:t>The sole exception to # indicating a comment is on the first line of a Perl program (or </a:t>
            </a:r>
            <a:r>
              <a:rPr lang="ja-JP" altLang="en-US" sz="2800">
                <a:latin typeface="Arial"/>
              </a:rPr>
              <a:t>“</a:t>
            </a:r>
            <a:r>
              <a:rPr lang="en-US" sz="2800"/>
              <a:t>script</a:t>
            </a:r>
            <a:r>
              <a:rPr lang="ja-JP" altLang="en-US" sz="2800">
                <a:latin typeface="Arial"/>
              </a:rPr>
              <a:t>”</a:t>
            </a:r>
            <a:r>
              <a:rPr lang="en-US" sz="2800"/>
              <a:t>).  All Perl programs can begin with the line:</a:t>
            </a:r>
            <a:br>
              <a:rPr lang="en-US" sz="2800"/>
            </a:br>
            <a:r>
              <a:rPr lang="en-US" sz="2800"/>
              <a:t>	</a:t>
            </a:r>
            <a:r>
              <a:rPr lang="en-US" sz="2800">
                <a:latin typeface="Courier New" charset="0"/>
              </a:rPr>
              <a:t>#!/usr/bin/perl</a:t>
            </a:r>
          </a:p>
          <a:p>
            <a:pPr>
              <a:lnSpc>
                <a:spcPct val="90000"/>
              </a:lnSpc>
            </a:pPr>
            <a:r>
              <a:rPr lang="en-US" sz="2800"/>
              <a:t>The #! is a hold-over from UNIX that instructs the operating system to use the /usr/bin/perl program to run whatever is in this file</a:t>
            </a:r>
          </a:p>
          <a:p>
            <a:pPr>
              <a:lnSpc>
                <a:spcPct val="90000"/>
              </a:lnSpc>
            </a:pPr>
            <a:r>
              <a:rPr lang="en-US" sz="2800"/>
              <a:t>The path may be different for your system, and many environments such as Windows do not need this line. However, it will not cause errors.</a:t>
            </a:r>
          </a:p>
        </p:txBody>
      </p:sp>
    </p:spTree>
    <p:extLst>
      <p:ext uri="{BB962C8B-B14F-4D97-AF65-F5344CB8AC3E}">
        <p14:creationId xmlns:p14="http://schemas.microsoft.com/office/powerpoint/2010/main" val="4074284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Semicolons</a:t>
            </a:r>
          </a:p>
        </p:txBody>
      </p:sp>
      <p:sp>
        <p:nvSpPr>
          <p:cNvPr id="17411" name="Rectangle 3"/>
          <p:cNvSpPr>
            <a:spLocks noGrp="1" noChangeArrowheads="1"/>
          </p:cNvSpPr>
          <p:nvPr>
            <p:ph idx="1"/>
          </p:nvPr>
        </p:nvSpPr>
        <p:spPr/>
        <p:txBody>
          <a:bodyPr>
            <a:normAutofit lnSpcReduction="10000"/>
          </a:bodyPr>
          <a:lstStyle/>
          <a:p>
            <a:r>
              <a:rPr lang="en-US" sz="2800" dirty="0"/>
              <a:t>All valid Perl command lines end in semicolons.  Without a semicolon, </a:t>
            </a:r>
            <a:endParaRPr lang="en-US" sz="2800" dirty="0" smtClean="0"/>
          </a:p>
          <a:p>
            <a:r>
              <a:rPr lang="en-US" sz="2800" dirty="0" smtClean="0"/>
              <a:t>As opposed to shell, </a:t>
            </a:r>
            <a:r>
              <a:rPr lang="en-US" sz="2800" dirty="0" smtClean="0"/>
              <a:t>Perl </a:t>
            </a:r>
            <a:r>
              <a:rPr lang="en-US" sz="2800" dirty="0"/>
              <a:t>continues to read onto the next line and </a:t>
            </a:r>
            <a:r>
              <a:rPr lang="en-US" sz="2800" dirty="0" err="1"/>
              <a:t>doesn</a:t>
            </a:r>
            <a:r>
              <a:rPr lang="ja-JP" altLang="en-US" sz="2800" dirty="0">
                <a:latin typeface="Arial"/>
              </a:rPr>
              <a:t>’</a:t>
            </a:r>
            <a:r>
              <a:rPr lang="en-US" sz="2800" dirty="0"/>
              <a:t>t assume a carriage-return is the end of a statement.</a:t>
            </a:r>
          </a:p>
          <a:p>
            <a:r>
              <a:rPr lang="en-US" sz="2800" dirty="0"/>
              <a:t>You can break Perl commands over multiple lines because of this, as long as a semicolon is the end character in the complete statement.</a:t>
            </a:r>
          </a:p>
          <a:p>
            <a:r>
              <a:rPr lang="en-US" sz="2800" dirty="0"/>
              <a:t>Perl uses semicolons in the same way as C/C++ and Java</a:t>
            </a:r>
          </a:p>
        </p:txBody>
      </p:sp>
    </p:spTree>
    <p:extLst>
      <p:ext uri="{BB962C8B-B14F-4D97-AF65-F5344CB8AC3E}">
        <p14:creationId xmlns:p14="http://schemas.microsoft.com/office/powerpoint/2010/main" val="4247237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Whitespace</a:t>
            </a:r>
          </a:p>
        </p:txBody>
      </p:sp>
      <p:sp>
        <p:nvSpPr>
          <p:cNvPr id="19459" name="Rectangle 3"/>
          <p:cNvSpPr>
            <a:spLocks noGrp="1" noChangeArrowheads="1"/>
          </p:cNvSpPr>
          <p:nvPr>
            <p:ph idx="1"/>
          </p:nvPr>
        </p:nvSpPr>
        <p:spPr/>
        <p:txBody>
          <a:bodyPr/>
          <a:lstStyle/>
          <a:p>
            <a:r>
              <a:rPr lang="en-US"/>
              <a:t>Whitespace is ignored by the Perl intepreter.  You can use whitespace (spaces and tabs) anywhere in your programs to make them more readable.</a:t>
            </a:r>
          </a:p>
          <a:p>
            <a:r>
              <a:rPr lang="en-US"/>
              <a:t>You should use whitespace to help format your scripts to show loops, logic layout, and continuation of statements, as you will see later in this course</a:t>
            </a:r>
          </a:p>
        </p:txBody>
      </p:sp>
    </p:spTree>
    <p:extLst>
      <p:ext uri="{BB962C8B-B14F-4D97-AF65-F5344CB8AC3E}">
        <p14:creationId xmlns:p14="http://schemas.microsoft.com/office/powerpoint/2010/main" val="1004779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print command</a:t>
            </a:r>
          </a:p>
        </p:txBody>
      </p:sp>
      <p:sp>
        <p:nvSpPr>
          <p:cNvPr id="16387" name="Rectangle 3"/>
          <p:cNvSpPr>
            <a:spLocks noGrp="1" noChangeArrowheads="1"/>
          </p:cNvSpPr>
          <p:nvPr>
            <p:ph idx="1"/>
          </p:nvPr>
        </p:nvSpPr>
        <p:spPr/>
        <p:txBody>
          <a:bodyPr/>
          <a:lstStyle/>
          <a:p>
            <a:r>
              <a:rPr lang="en-US" sz="2800"/>
              <a:t>The print function tells Perl to display whatever follows, such as a string, variable name, and so on.  You</a:t>
            </a:r>
            <a:r>
              <a:rPr lang="ja-JP" altLang="en-US" sz="2800">
                <a:latin typeface="Arial"/>
              </a:rPr>
              <a:t>’</a:t>
            </a:r>
            <a:r>
              <a:rPr lang="en-US" sz="2800"/>
              <a:t>ll see how to build complex print statements later.</a:t>
            </a:r>
          </a:p>
          <a:p>
            <a:r>
              <a:rPr lang="en-US" sz="2800"/>
              <a:t>The print statement allows the C or Java escape characters to be used for line feeds, backspace, tabs, and so on.  For example, the command:</a:t>
            </a:r>
            <a:br>
              <a:rPr lang="en-US" sz="2800"/>
            </a:br>
            <a:r>
              <a:rPr lang="en-US" sz="2800">
                <a:latin typeface="Courier New" charset="0"/>
              </a:rPr>
              <a:t>print </a:t>
            </a:r>
            <a:r>
              <a:rPr lang="ja-JP" altLang="en-US" sz="2800">
                <a:latin typeface="Arial"/>
              </a:rPr>
              <a:t>“</a:t>
            </a:r>
            <a:r>
              <a:rPr lang="en-US" sz="2800">
                <a:latin typeface="Courier New" charset="0"/>
              </a:rPr>
              <a:t>Hello\n</a:t>
            </a:r>
            <a:r>
              <a:rPr lang="ja-JP" altLang="en-US" sz="2800">
                <a:latin typeface="Arial"/>
              </a:rPr>
              <a:t>”</a:t>
            </a:r>
            <a:r>
              <a:rPr lang="en-US" sz="2800">
                <a:latin typeface="Courier New" charset="0"/>
              </a:rPr>
              <a:t>;</a:t>
            </a:r>
            <a:br>
              <a:rPr lang="en-US" sz="2800">
                <a:latin typeface="Courier New" charset="0"/>
              </a:rPr>
            </a:br>
            <a:r>
              <a:rPr lang="en-US" sz="2800"/>
              <a:t>will print </a:t>
            </a:r>
            <a:r>
              <a:rPr lang="ja-JP" altLang="en-US" sz="2800">
                <a:latin typeface="Arial"/>
              </a:rPr>
              <a:t>“</a:t>
            </a:r>
            <a:r>
              <a:rPr lang="en-US" sz="2800"/>
              <a:t>Hello</a:t>
            </a:r>
            <a:r>
              <a:rPr lang="ja-JP" altLang="en-US" sz="2800">
                <a:latin typeface="Arial"/>
              </a:rPr>
              <a:t>”</a:t>
            </a:r>
            <a:r>
              <a:rPr lang="en-US" sz="2800"/>
              <a:t> followed by a newline.</a:t>
            </a:r>
          </a:p>
        </p:txBody>
      </p:sp>
    </p:spTree>
    <p:extLst>
      <p:ext uri="{BB962C8B-B14F-4D97-AF65-F5344CB8AC3E}">
        <p14:creationId xmlns:p14="http://schemas.microsoft.com/office/powerpoint/2010/main" val="244679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A Hello World script</a:t>
            </a:r>
          </a:p>
        </p:txBody>
      </p:sp>
      <p:sp>
        <p:nvSpPr>
          <p:cNvPr id="18435" name="Rectangle 3"/>
          <p:cNvSpPr>
            <a:spLocks noGrp="1" noChangeArrowheads="1"/>
          </p:cNvSpPr>
          <p:nvPr>
            <p:ph idx="1"/>
          </p:nvPr>
        </p:nvSpPr>
        <p:spPr/>
        <p:txBody>
          <a:bodyPr/>
          <a:lstStyle/>
          <a:p>
            <a:r>
              <a:rPr lang="en-US" dirty="0"/>
              <a:t>We can write a simple Perl script for the traditional Hello World application:</a:t>
            </a:r>
            <a:br>
              <a:rPr lang="en-US" dirty="0"/>
            </a:br>
            <a:r>
              <a:rPr lang="en-US" dirty="0">
                <a:latin typeface="Courier New" charset="0"/>
              </a:rPr>
              <a:t>#!/</a:t>
            </a:r>
            <a:r>
              <a:rPr lang="en-US" dirty="0" err="1">
                <a:latin typeface="Courier New" charset="0"/>
              </a:rPr>
              <a:t>usr</a:t>
            </a:r>
            <a:r>
              <a:rPr lang="en-US" dirty="0">
                <a:latin typeface="Courier New" charset="0"/>
              </a:rPr>
              <a:t>/bin/</a:t>
            </a:r>
            <a:r>
              <a:rPr lang="en-US" dirty="0" err="1">
                <a:latin typeface="Courier New" charset="0"/>
              </a:rPr>
              <a:t>perl</a:t>
            </a:r>
            <a:r>
              <a:rPr lang="en-US" dirty="0">
                <a:latin typeface="Courier New" charset="0"/>
              </a:rPr>
              <a:t/>
            </a:r>
            <a:br>
              <a:rPr lang="en-US" dirty="0">
                <a:latin typeface="Courier New" charset="0"/>
              </a:rPr>
            </a:br>
            <a:r>
              <a:rPr lang="en-US" dirty="0">
                <a:latin typeface="Courier New" charset="0"/>
              </a:rPr>
              <a:t>print </a:t>
            </a:r>
            <a:r>
              <a:rPr lang="ja-JP" altLang="en-US" dirty="0">
                <a:latin typeface="Arial"/>
              </a:rPr>
              <a:t>“</a:t>
            </a:r>
            <a:r>
              <a:rPr lang="en-US" dirty="0">
                <a:latin typeface="Courier New" charset="0"/>
              </a:rPr>
              <a:t>Hello World!\n</a:t>
            </a:r>
            <a:r>
              <a:rPr lang="ja-JP" altLang="en-US" dirty="0">
                <a:latin typeface="Arial"/>
              </a:rPr>
              <a:t>”</a:t>
            </a:r>
            <a:r>
              <a:rPr lang="en-US" dirty="0">
                <a:latin typeface="Courier New" charset="0"/>
              </a:rPr>
              <a:t>;</a:t>
            </a:r>
          </a:p>
          <a:p>
            <a:r>
              <a:rPr lang="en-US" dirty="0"/>
              <a:t>These two lines can be </a:t>
            </a:r>
            <a:r>
              <a:rPr lang="en-US" dirty="0" smtClean="0"/>
              <a:t>saved </a:t>
            </a:r>
            <a:r>
              <a:rPr lang="en-US" dirty="0"/>
              <a:t>in a file as ASCII and then run by </a:t>
            </a:r>
            <a:r>
              <a:rPr lang="en-US" dirty="0" err="1"/>
              <a:t>perl</a:t>
            </a:r>
            <a:r>
              <a:rPr lang="en-US" dirty="0"/>
              <a:t> by issuing the command:</a:t>
            </a:r>
            <a:br>
              <a:rPr lang="en-US" dirty="0"/>
            </a:br>
            <a:r>
              <a:rPr lang="en-US" dirty="0" err="1">
                <a:latin typeface="Courier New" charset="0"/>
              </a:rPr>
              <a:t>perl</a:t>
            </a:r>
            <a:r>
              <a:rPr lang="en-US" dirty="0">
                <a:latin typeface="Courier New" charset="0"/>
              </a:rPr>
              <a:t> filename</a:t>
            </a:r>
          </a:p>
        </p:txBody>
      </p:sp>
    </p:spTree>
    <p:extLst>
      <p:ext uri="{BB962C8B-B14F-4D97-AF65-F5344CB8AC3E}">
        <p14:creationId xmlns:p14="http://schemas.microsoft.com/office/powerpoint/2010/main" val="1619082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286000"/>
            <a:ext cx="7772400" cy="1143000"/>
          </a:xfrm>
        </p:spPr>
        <p:txBody>
          <a:bodyPr/>
          <a:lstStyle/>
          <a:p>
            <a:r>
              <a:rPr lang="en-US"/>
              <a:t>Perl scalars</a:t>
            </a:r>
          </a:p>
        </p:txBody>
      </p:sp>
      <p:sp>
        <p:nvSpPr>
          <p:cNvPr id="20483" name="Rectangle 3"/>
          <p:cNvSpPr>
            <a:spLocks noGrp="1" noChangeArrowheads="1"/>
          </p:cNvSpPr>
          <p:nvPr>
            <p:ph type="subTitle" idx="1"/>
          </p:nvPr>
        </p:nvSpPr>
        <p:spPr/>
        <p:txBody>
          <a:bodyPr/>
          <a:lstStyle/>
          <a:p>
            <a:endParaRPr lang="en-CA"/>
          </a:p>
        </p:txBody>
      </p:sp>
    </p:spTree>
    <p:extLst>
      <p:ext uri="{BB962C8B-B14F-4D97-AF65-F5344CB8AC3E}">
        <p14:creationId xmlns:p14="http://schemas.microsoft.com/office/powerpoint/2010/main" val="1919640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Scalars</a:t>
            </a:r>
          </a:p>
        </p:txBody>
      </p:sp>
      <p:sp>
        <p:nvSpPr>
          <p:cNvPr id="21507" name="Rectangle 3"/>
          <p:cNvSpPr>
            <a:spLocks noGrp="1" noChangeArrowheads="1"/>
          </p:cNvSpPr>
          <p:nvPr>
            <p:ph idx="1"/>
          </p:nvPr>
        </p:nvSpPr>
        <p:spPr/>
        <p:txBody>
          <a:bodyPr/>
          <a:lstStyle/>
          <a:p>
            <a:r>
              <a:rPr lang="en-US"/>
              <a:t>Scalars are the Perl term for basic units, including strings and numbers of different forms, as well as constants (which are often called </a:t>
            </a:r>
            <a:r>
              <a:rPr lang="ja-JP" altLang="en-US">
                <a:latin typeface="Arial"/>
              </a:rPr>
              <a:t>“</a:t>
            </a:r>
            <a:r>
              <a:rPr lang="en-US"/>
              <a:t>literals</a:t>
            </a:r>
            <a:r>
              <a:rPr lang="ja-JP" altLang="en-US">
                <a:latin typeface="Arial"/>
              </a:rPr>
              <a:t>”</a:t>
            </a:r>
            <a:r>
              <a:rPr lang="en-US"/>
              <a:t>)</a:t>
            </a:r>
          </a:p>
          <a:p>
            <a:r>
              <a:rPr lang="en-US"/>
              <a:t>There are several types of data supported by Perl, and you will see most of them in this and the next module</a:t>
            </a:r>
          </a:p>
        </p:txBody>
      </p:sp>
    </p:spTree>
    <p:extLst>
      <p:ext uri="{BB962C8B-B14F-4D97-AF65-F5344CB8AC3E}">
        <p14:creationId xmlns:p14="http://schemas.microsoft.com/office/powerpoint/2010/main" val="2932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What is Perl?</a:t>
            </a:r>
          </a:p>
        </p:txBody>
      </p:sp>
      <p:sp>
        <p:nvSpPr>
          <p:cNvPr id="4099" name="Rectangle 3"/>
          <p:cNvSpPr>
            <a:spLocks noGrp="1" noChangeArrowheads="1"/>
          </p:cNvSpPr>
          <p:nvPr>
            <p:ph idx="1"/>
          </p:nvPr>
        </p:nvSpPr>
        <p:spPr/>
        <p:txBody>
          <a:bodyPr/>
          <a:lstStyle/>
          <a:p>
            <a:pPr>
              <a:lnSpc>
                <a:spcPct val="90000"/>
              </a:lnSpc>
            </a:pPr>
            <a:r>
              <a:rPr lang="en-US" sz="2800"/>
              <a:t>Perl is a general-purpose programming language, and can be used for practically any programming task any other high-level language can be used for.  However, Perl is usually thought of as a </a:t>
            </a:r>
            <a:r>
              <a:rPr lang="ja-JP" altLang="en-US" sz="2800">
                <a:latin typeface="Arial"/>
              </a:rPr>
              <a:t>“</a:t>
            </a:r>
            <a:r>
              <a:rPr lang="en-US" sz="2800"/>
              <a:t>glue</a:t>
            </a:r>
            <a:r>
              <a:rPr lang="ja-JP" altLang="en-US" sz="2800">
                <a:latin typeface="Arial"/>
              </a:rPr>
              <a:t>”</a:t>
            </a:r>
            <a:r>
              <a:rPr lang="en-US" sz="2800"/>
              <a:t> language, so called because it binds things together (such as tying databases to Web pages, converting files from one format to another, and so on).</a:t>
            </a:r>
          </a:p>
          <a:p>
            <a:pPr>
              <a:lnSpc>
                <a:spcPct val="90000"/>
              </a:lnSpc>
            </a:pPr>
            <a:r>
              <a:rPr lang="en-US" sz="2800"/>
              <a:t>Perl is very flexible and is currently available on over two dozen operating system platforms</a:t>
            </a:r>
          </a:p>
        </p:txBody>
      </p:sp>
    </p:spTree>
    <p:extLst>
      <p:ext uri="{BB962C8B-B14F-4D97-AF65-F5344CB8AC3E}">
        <p14:creationId xmlns:p14="http://schemas.microsoft.com/office/powerpoint/2010/main" val="2986162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Numeric Scalar Variables</a:t>
            </a:r>
          </a:p>
        </p:txBody>
      </p:sp>
      <p:sp>
        <p:nvSpPr>
          <p:cNvPr id="25603" name="Rectangle 3"/>
          <p:cNvSpPr>
            <a:spLocks noGrp="1" noChangeArrowheads="1"/>
          </p:cNvSpPr>
          <p:nvPr>
            <p:ph idx="1"/>
          </p:nvPr>
        </p:nvSpPr>
        <p:spPr/>
        <p:txBody>
          <a:bodyPr/>
          <a:lstStyle/>
          <a:p>
            <a:r>
              <a:rPr lang="en-US" sz="2800"/>
              <a:t>Perl uses the dollar sign to indicate scalar variables, followed by the name of the variable.  For example:</a:t>
            </a:r>
            <a:br>
              <a:rPr lang="en-US" sz="2800"/>
            </a:br>
            <a:r>
              <a:rPr lang="en-US" sz="2800">
                <a:latin typeface="Courier New" charset="0"/>
              </a:rPr>
              <a:t>	$date</a:t>
            </a:r>
            <a:br>
              <a:rPr lang="en-US" sz="2800">
                <a:latin typeface="Courier New" charset="0"/>
              </a:rPr>
            </a:br>
            <a:r>
              <a:rPr lang="en-US" sz="2800"/>
              <a:t>is a variable called </a:t>
            </a:r>
            <a:r>
              <a:rPr lang="ja-JP" altLang="en-US" sz="2800">
                <a:latin typeface="Arial"/>
              </a:rPr>
              <a:t>“</a:t>
            </a:r>
            <a:r>
              <a:rPr lang="en-US" sz="2800"/>
              <a:t>date</a:t>
            </a:r>
            <a:r>
              <a:rPr lang="ja-JP" altLang="en-US" sz="2800">
                <a:latin typeface="Arial"/>
              </a:rPr>
              <a:t>”</a:t>
            </a:r>
            <a:r>
              <a:rPr lang="en-US" sz="2800"/>
              <a:t>.  The dollar sign is a type identifier that tells Perl this is scalar. Arrays use a different identifier, as you will see later.</a:t>
            </a:r>
          </a:p>
          <a:p>
            <a:r>
              <a:rPr lang="en-US" sz="2800"/>
              <a:t>Variable names are case sensitive, so $Date and $date are different variables</a:t>
            </a:r>
          </a:p>
        </p:txBody>
      </p:sp>
    </p:spTree>
    <p:extLst>
      <p:ext uri="{BB962C8B-B14F-4D97-AF65-F5344CB8AC3E}">
        <p14:creationId xmlns:p14="http://schemas.microsoft.com/office/powerpoint/2010/main" val="3418781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Strings</a:t>
            </a:r>
          </a:p>
        </p:txBody>
      </p:sp>
      <p:sp>
        <p:nvSpPr>
          <p:cNvPr id="22531" name="Rectangle 3"/>
          <p:cNvSpPr>
            <a:spLocks noGrp="1" noChangeArrowheads="1"/>
          </p:cNvSpPr>
          <p:nvPr>
            <p:ph idx="1"/>
          </p:nvPr>
        </p:nvSpPr>
        <p:spPr/>
        <p:txBody>
          <a:bodyPr/>
          <a:lstStyle/>
          <a:p>
            <a:r>
              <a:rPr lang="en-US" sz="2800"/>
              <a:t>String types in Perl are like those in other programming language. Strings are treated literally when enclosed in quotation marks (either single or double). Escape sequences can be used with Perl strings. These are the most common:</a:t>
            </a:r>
          </a:p>
          <a:p>
            <a:pPr lvl="1"/>
            <a:r>
              <a:rPr lang="en-US" sz="2400"/>
              <a:t>\n	newline</a:t>
            </a:r>
          </a:p>
          <a:p>
            <a:pPr lvl="1"/>
            <a:r>
              <a:rPr lang="en-US" sz="2400"/>
              <a:t>\r	carriage return</a:t>
            </a:r>
          </a:p>
          <a:p>
            <a:pPr lvl="1"/>
            <a:r>
              <a:rPr lang="en-US" sz="2400"/>
              <a:t>\t		tab</a:t>
            </a:r>
          </a:p>
          <a:p>
            <a:pPr lvl="1"/>
            <a:r>
              <a:rPr lang="en-US" sz="2400"/>
              <a:t>\b	backspace</a:t>
            </a:r>
          </a:p>
        </p:txBody>
      </p:sp>
    </p:spTree>
    <p:extLst>
      <p:ext uri="{BB962C8B-B14F-4D97-AF65-F5344CB8AC3E}">
        <p14:creationId xmlns:p14="http://schemas.microsoft.com/office/powerpoint/2010/main" val="3111028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Special escape sequences</a:t>
            </a:r>
          </a:p>
        </p:txBody>
      </p:sp>
      <p:sp>
        <p:nvSpPr>
          <p:cNvPr id="23555" name="Rectangle 3"/>
          <p:cNvSpPr>
            <a:spLocks noGrp="1" noChangeArrowheads="1"/>
          </p:cNvSpPr>
          <p:nvPr>
            <p:ph idx="1"/>
          </p:nvPr>
        </p:nvSpPr>
        <p:spPr/>
        <p:txBody>
          <a:bodyPr/>
          <a:lstStyle/>
          <a:p>
            <a:r>
              <a:rPr lang="en-US"/>
              <a:t>Some escape sequences for strings have special meaning to Perl:</a:t>
            </a:r>
          </a:p>
          <a:p>
            <a:pPr lvl="1"/>
            <a:r>
              <a:rPr lang="en-US"/>
              <a:t>\l	change next character to lower case</a:t>
            </a:r>
          </a:p>
          <a:p>
            <a:pPr lvl="1"/>
            <a:r>
              <a:rPr lang="en-US"/>
              <a:t>\u	change next character to upper case</a:t>
            </a:r>
          </a:p>
          <a:p>
            <a:pPr lvl="1"/>
            <a:r>
              <a:rPr lang="en-US"/>
              <a:t>\</a:t>
            </a:r>
            <a:r>
              <a:rPr lang="ja-JP" altLang="en-US">
                <a:latin typeface="Arial"/>
              </a:rPr>
              <a:t>’</a:t>
            </a:r>
            <a:r>
              <a:rPr lang="en-US"/>
              <a:t>	literal single quotation mark</a:t>
            </a:r>
          </a:p>
          <a:p>
            <a:pPr lvl="1"/>
            <a:r>
              <a:rPr lang="en-US"/>
              <a:t>\</a:t>
            </a:r>
            <a:r>
              <a:rPr lang="ja-JP" altLang="en-US">
                <a:latin typeface="Arial"/>
              </a:rPr>
              <a:t>”</a:t>
            </a:r>
            <a:r>
              <a:rPr lang="en-US"/>
              <a:t>	literal double quotation mark</a:t>
            </a:r>
          </a:p>
          <a:p>
            <a:pPr lvl="1"/>
            <a:r>
              <a:rPr lang="en-US"/>
              <a:t>\\	backslash</a:t>
            </a:r>
          </a:p>
          <a:p>
            <a:pPr lvl="1">
              <a:buFontTx/>
              <a:buNone/>
            </a:pPr>
            <a:endParaRPr lang="en-US"/>
          </a:p>
        </p:txBody>
      </p:sp>
    </p:spTree>
    <p:extLst>
      <p:ext uri="{BB962C8B-B14F-4D97-AF65-F5344CB8AC3E}">
        <p14:creationId xmlns:p14="http://schemas.microsoft.com/office/powerpoint/2010/main" val="3340005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The q and qq operators</a:t>
            </a:r>
          </a:p>
        </p:txBody>
      </p:sp>
      <p:sp>
        <p:nvSpPr>
          <p:cNvPr id="24579" name="Rectangle 3"/>
          <p:cNvSpPr>
            <a:spLocks noGrp="1" noChangeArrowheads="1"/>
          </p:cNvSpPr>
          <p:nvPr>
            <p:ph idx="1"/>
          </p:nvPr>
        </p:nvSpPr>
        <p:spPr/>
        <p:txBody>
          <a:bodyPr/>
          <a:lstStyle/>
          <a:p>
            <a:pPr>
              <a:lnSpc>
                <a:spcPct val="90000"/>
              </a:lnSpc>
            </a:pPr>
            <a:r>
              <a:rPr lang="en-US" sz="2800"/>
              <a:t>Perl allows you to use these structures:</a:t>
            </a:r>
          </a:p>
          <a:p>
            <a:pPr lvl="1">
              <a:lnSpc>
                <a:spcPct val="90000"/>
              </a:lnSpc>
            </a:pPr>
            <a:r>
              <a:rPr lang="en-US" sz="2400"/>
              <a:t>q( )</a:t>
            </a:r>
          </a:p>
          <a:p>
            <a:pPr lvl="1">
              <a:lnSpc>
                <a:spcPct val="90000"/>
              </a:lnSpc>
            </a:pPr>
            <a:r>
              <a:rPr lang="en-US" sz="2400"/>
              <a:t>qq( )</a:t>
            </a:r>
          </a:p>
          <a:p>
            <a:pPr lvl="1">
              <a:lnSpc>
                <a:spcPct val="90000"/>
              </a:lnSpc>
              <a:buFontTx/>
              <a:buNone/>
            </a:pPr>
            <a:r>
              <a:rPr lang="en-US" sz="2400"/>
              <a:t>Instead of single and double quotes, respectively.  So, </a:t>
            </a:r>
            <a:br>
              <a:rPr lang="en-US" sz="2400"/>
            </a:br>
            <a:r>
              <a:rPr lang="en-US" sz="2400">
                <a:latin typeface="Courier New" charset="0"/>
              </a:rPr>
              <a:t>qq(This is a test)</a:t>
            </a:r>
            <a:br>
              <a:rPr lang="en-US" sz="2400">
                <a:latin typeface="Courier New" charset="0"/>
              </a:rPr>
            </a:br>
            <a:r>
              <a:rPr lang="en-US" sz="2400"/>
              <a:t>is the same as </a:t>
            </a:r>
            <a:br>
              <a:rPr lang="en-US" sz="2400"/>
            </a:br>
            <a:r>
              <a:rPr lang="ja-JP" altLang="en-US" sz="2400">
                <a:latin typeface="Arial"/>
              </a:rPr>
              <a:t>“</a:t>
            </a:r>
            <a:r>
              <a:rPr lang="en-US" sz="2400">
                <a:latin typeface="Courier New" charset="0"/>
              </a:rPr>
              <a:t>This is a test</a:t>
            </a:r>
            <a:r>
              <a:rPr lang="ja-JP" altLang="en-US" sz="2400">
                <a:latin typeface="Arial"/>
              </a:rPr>
              <a:t>”</a:t>
            </a:r>
            <a:endParaRPr lang="en-US" sz="2400">
              <a:latin typeface="Courier New" charset="0"/>
            </a:endParaRPr>
          </a:p>
          <a:p>
            <a:pPr>
              <a:lnSpc>
                <a:spcPct val="90000"/>
              </a:lnSpc>
            </a:pPr>
            <a:r>
              <a:rPr lang="en-US" sz="2800"/>
              <a:t>These can be handy when embedding marks that would otherwise need escaping:</a:t>
            </a:r>
            <a:br>
              <a:rPr lang="en-US" sz="2800"/>
            </a:br>
            <a:r>
              <a:rPr lang="en-US" sz="2800">
                <a:latin typeface="Courier New" charset="0"/>
              </a:rPr>
              <a:t>qq(He said </a:t>
            </a:r>
            <a:r>
              <a:rPr lang="ja-JP" altLang="en-US" sz="2800">
                <a:latin typeface="Arial"/>
              </a:rPr>
              <a:t>“</a:t>
            </a:r>
            <a:r>
              <a:rPr lang="en-US" sz="2800">
                <a:latin typeface="Courier New" charset="0"/>
              </a:rPr>
              <a:t>Help!</a:t>
            </a:r>
            <a:r>
              <a:rPr lang="ja-JP" altLang="en-US" sz="2800">
                <a:latin typeface="Arial"/>
              </a:rPr>
              <a:t>”</a:t>
            </a:r>
            <a:r>
              <a:rPr lang="en-US" sz="2800">
                <a:latin typeface="Courier New" charset="0"/>
              </a:rPr>
              <a:t> then </a:t>
            </a:r>
            <a:r>
              <a:rPr lang="ja-JP" altLang="en-US" sz="2800">
                <a:latin typeface="Arial"/>
              </a:rPr>
              <a:t>“</a:t>
            </a:r>
            <a:r>
              <a:rPr lang="en-US" sz="2800">
                <a:latin typeface="Courier New" charset="0"/>
              </a:rPr>
              <a:t>Now!</a:t>
            </a:r>
            <a:r>
              <a:rPr lang="ja-JP" altLang="en-US" sz="2800">
                <a:latin typeface="Arial"/>
              </a:rPr>
              <a:t>”</a:t>
            </a:r>
            <a:r>
              <a:rPr lang="en-US" sz="2800">
                <a:latin typeface="Courier New" charset="0"/>
              </a:rPr>
              <a:t>)</a:t>
            </a:r>
          </a:p>
        </p:txBody>
      </p:sp>
    </p:spTree>
    <p:extLst>
      <p:ext uri="{BB962C8B-B14F-4D97-AF65-F5344CB8AC3E}">
        <p14:creationId xmlns:p14="http://schemas.microsoft.com/office/powerpoint/2010/main" val="311149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Single and double quotes</a:t>
            </a:r>
          </a:p>
        </p:txBody>
      </p:sp>
      <p:sp>
        <p:nvSpPr>
          <p:cNvPr id="32771" name="Rectangle 3"/>
          <p:cNvSpPr>
            <a:spLocks noGrp="1" noChangeArrowheads="1"/>
          </p:cNvSpPr>
          <p:nvPr>
            <p:ph idx="1"/>
          </p:nvPr>
        </p:nvSpPr>
        <p:spPr/>
        <p:txBody>
          <a:bodyPr/>
          <a:lstStyle/>
          <a:p>
            <a:r>
              <a:rPr lang="en-US" sz="2800" dirty="0"/>
              <a:t>Double quotation marks allow expansion of variables within them.  Single quotes do not.</a:t>
            </a:r>
          </a:p>
          <a:p>
            <a:r>
              <a:rPr lang="en-US" sz="2800" dirty="0"/>
              <a:t>For example:</a:t>
            </a:r>
            <a:br>
              <a:rPr lang="en-US" sz="2800" dirty="0"/>
            </a:br>
            <a:r>
              <a:rPr lang="ja-JP" altLang="en-US" sz="2800" dirty="0">
                <a:latin typeface="Arial"/>
              </a:rPr>
              <a:t>“</a:t>
            </a:r>
            <a:r>
              <a:rPr lang="en-US" sz="2800" dirty="0">
                <a:latin typeface="Courier New" charset="0"/>
              </a:rPr>
              <a:t>This is from $name1</a:t>
            </a:r>
            <a:r>
              <a:rPr lang="ja-JP" altLang="en-US" sz="2800" dirty="0">
                <a:latin typeface="Arial"/>
              </a:rPr>
              <a:t>”</a:t>
            </a:r>
            <a:r>
              <a:rPr lang="en-US" sz="2800" dirty="0">
                <a:latin typeface="Courier New" charset="0"/>
              </a:rPr>
              <a:t>;</a:t>
            </a:r>
            <a:br>
              <a:rPr lang="en-US" sz="2800" dirty="0">
                <a:latin typeface="Courier New" charset="0"/>
              </a:rPr>
            </a:br>
            <a:r>
              <a:rPr lang="en-US" sz="2800" dirty="0"/>
              <a:t>is not the same as </a:t>
            </a:r>
            <a:br>
              <a:rPr lang="en-US" sz="2800" dirty="0"/>
            </a:br>
            <a:r>
              <a:rPr lang="ja-JP" altLang="en-US" sz="2800" dirty="0">
                <a:latin typeface="Arial"/>
              </a:rPr>
              <a:t>‘</a:t>
            </a:r>
            <a:r>
              <a:rPr lang="en-US" sz="2800" dirty="0">
                <a:latin typeface="Courier New" charset="0"/>
              </a:rPr>
              <a:t>This is from $name1</a:t>
            </a:r>
            <a:r>
              <a:rPr lang="ja-JP" altLang="en-US" sz="2800" dirty="0">
                <a:latin typeface="Arial"/>
              </a:rPr>
              <a:t>’</a:t>
            </a:r>
            <a:r>
              <a:rPr lang="en-US" sz="2800" dirty="0">
                <a:latin typeface="Courier New" charset="0"/>
              </a:rPr>
              <a:t>;</a:t>
            </a:r>
            <a:br>
              <a:rPr lang="en-US" sz="2800" dirty="0">
                <a:latin typeface="Courier New" charset="0"/>
              </a:rPr>
            </a:br>
            <a:r>
              <a:rPr lang="en-US" sz="2800" dirty="0"/>
              <a:t>as the second will literally display </a:t>
            </a:r>
            <a:r>
              <a:rPr lang="ja-JP" altLang="en-US" sz="2800" dirty="0">
                <a:latin typeface="Arial"/>
              </a:rPr>
              <a:t>‘</a:t>
            </a:r>
            <a:r>
              <a:rPr lang="en-US" sz="2800" dirty="0"/>
              <a:t>$</a:t>
            </a:r>
            <a:r>
              <a:rPr lang="en-US" sz="2800" dirty="0" smtClean="0"/>
              <a:t>name1</a:t>
            </a:r>
            <a:r>
              <a:rPr lang="en-US" sz="2800" dirty="0" smtClean="0">
                <a:latin typeface="Arial"/>
              </a:rPr>
              <a:t>’</a:t>
            </a:r>
            <a:r>
              <a:rPr lang="en-US" sz="2800" dirty="0" smtClean="0"/>
              <a:t> </a:t>
            </a:r>
            <a:r>
              <a:rPr lang="en-US" sz="2800" dirty="0"/>
              <a:t>which the first will substituted the value in the variable name1.</a:t>
            </a:r>
          </a:p>
        </p:txBody>
      </p:sp>
    </p:spTree>
    <p:extLst>
      <p:ext uri="{BB962C8B-B14F-4D97-AF65-F5344CB8AC3E}">
        <p14:creationId xmlns:p14="http://schemas.microsoft.com/office/powerpoint/2010/main" val="811012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Declaring variables</a:t>
            </a:r>
          </a:p>
        </p:txBody>
      </p:sp>
      <p:sp>
        <p:nvSpPr>
          <p:cNvPr id="26627" name="Rectangle 3"/>
          <p:cNvSpPr>
            <a:spLocks noGrp="1" noChangeArrowheads="1"/>
          </p:cNvSpPr>
          <p:nvPr>
            <p:ph idx="1"/>
          </p:nvPr>
        </p:nvSpPr>
        <p:spPr/>
        <p:txBody>
          <a:bodyPr/>
          <a:lstStyle/>
          <a:p>
            <a:r>
              <a:rPr lang="en-US" sz="2800"/>
              <a:t>Unlike many programming languages, variables do not need to be declared prior to use with Perl.  When the variable is assigned an initial value, Perl can figure out the data type.</a:t>
            </a:r>
          </a:p>
          <a:p>
            <a:r>
              <a:rPr lang="en-US" sz="2800"/>
              <a:t>If you try to use an uninitalized variable, Perl will use the value zero for a numeric, or Null for a string.  Avoid uninitialized variables as much as possible, as results can be unpredictable.</a:t>
            </a:r>
          </a:p>
        </p:txBody>
      </p:sp>
    </p:spTree>
    <p:extLst>
      <p:ext uri="{BB962C8B-B14F-4D97-AF65-F5344CB8AC3E}">
        <p14:creationId xmlns:p14="http://schemas.microsoft.com/office/powerpoint/2010/main" val="2319993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Assigning values</a:t>
            </a:r>
          </a:p>
        </p:txBody>
      </p:sp>
      <p:sp>
        <p:nvSpPr>
          <p:cNvPr id="28675" name="Rectangle 3"/>
          <p:cNvSpPr>
            <a:spLocks noGrp="1" noChangeArrowheads="1"/>
          </p:cNvSpPr>
          <p:nvPr>
            <p:ph idx="1"/>
          </p:nvPr>
        </p:nvSpPr>
        <p:spPr/>
        <p:txBody>
          <a:bodyPr/>
          <a:lstStyle/>
          <a:p>
            <a:r>
              <a:rPr lang="en-US"/>
              <a:t>Variables are assigned values using the equal sign:</a:t>
            </a:r>
            <a:br>
              <a:rPr lang="en-US"/>
            </a:br>
            <a:r>
              <a:rPr lang="en-US">
                <a:latin typeface="Courier New" charset="0"/>
              </a:rPr>
              <a:t>$string1=</a:t>
            </a:r>
            <a:r>
              <a:rPr lang="ja-JP" altLang="en-US">
                <a:latin typeface="Arial"/>
              </a:rPr>
              <a:t>“</a:t>
            </a:r>
            <a:r>
              <a:rPr lang="en-US">
                <a:latin typeface="Courier New" charset="0"/>
              </a:rPr>
              <a:t>This is a test</a:t>
            </a:r>
            <a:r>
              <a:rPr lang="ja-JP" altLang="en-US">
                <a:latin typeface="Arial"/>
              </a:rPr>
              <a:t>”</a:t>
            </a:r>
            <a:r>
              <a:rPr lang="en-US">
                <a:latin typeface="Courier New" charset="0"/>
              </a:rPr>
              <a:t>;</a:t>
            </a:r>
            <a:br>
              <a:rPr lang="en-US">
                <a:latin typeface="Courier New" charset="0"/>
              </a:rPr>
            </a:br>
            <a:r>
              <a:rPr lang="en-US">
                <a:latin typeface="Courier New" charset="0"/>
              </a:rPr>
              <a:t>$var1=6;</a:t>
            </a:r>
            <a:br>
              <a:rPr lang="en-US">
                <a:latin typeface="Courier New" charset="0"/>
              </a:rPr>
            </a:br>
            <a:r>
              <a:rPr lang="en-US">
                <a:latin typeface="Courier New" charset="0"/>
              </a:rPr>
              <a:t>$var2=3.14159;</a:t>
            </a:r>
          </a:p>
          <a:p>
            <a:r>
              <a:rPr lang="en-US"/>
              <a:t>You can assign operation results, as you would expect:</a:t>
            </a:r>
            <a:br>
              <a:rPr lang="en-US"/>
            </a:br>
            <a:r>
              <a:rPr lang="en-US">
                <a:latin typeface="Courier New" charset="0"/>
              </a:rPr>
              <a:t>$var3=$var2 + $var1;</a:t>
            </a:r>
          </a:p>
        </p:txBody>
      </p:sp>
    </p:spTree>
    <p:extLst>
      <p:ext uri="{BB962C8B-B14F-4D97-AF65-F5344CB8AC3E}">
        <p14:creationId xmlns:p14="http://schemas.microsoft.com/office/powerpoint/2010/main" val="3010521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The $_ variable</a:t>
            </a:r>
          </a:p>
        </p:txBody>
      </p:sp>
      <p:sp>
        <p:nvSpPr>
          <p:cNvPr id="27651" name="Rectangle 3"/>
          <p:cNvSpPr>
            <a:spLocks noGrp="1" noChangeArrowheads="1"/>
          </p:cNvSpPr>
          <p:nvPr>
            <p:ph idx="1"/>
          </p:nvPr>
        </p:nvSpPr>
        <p:spPr/>
        <p:txBody>
          <a:bodyPr/>
          <a:lstStyle/>
          <a:p>
            <a:pPr>
              <a:lnSpc>
                <a:spcPct val="90000"/>
              </a:lnSpc>
            </a:pPr>
            <a:r>
              <a:rPr lang="en-US" sz="2800"/>
              <a:t>The $_ variable is used by Perl as a default variable. You can use it in place of variable names in your scripts:</a:t>
            </a:r>
            <a:br>
              <a:rPr lang="en-US" sz="2800"/>
            </a:br>
            <a:r>
              <a:rPr lang="en-US" sz="2800">
                <a:latin typeface="Courier New" charset="0"/>
              </a:rPr>
              <a:t>$_=</a:t>
            </a:r>
            <a:r>
              <a:rPr lang="ja-JP" altLang="en-US" sz="2800">
                <a:latin typeface="Arial"/>
              </a:rPr>
              <a:t>“</a:t>
            </a:r>
            <a:r>
              <a:rPr lang="en-US" sz="2800">
                <a:latin typeface="Courier New" charset="0"/>
              </a:rPr>
              <a:t>This is a test</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print;</a:t>
            </a:r>
          </a:p>
          <a:p>
            <a:pPr>
              <a:lnSpc>
                <a:spcPct val="90000"/>
              </a:lnSpc>
            </a:pPr>
            <a:r>
              <a:rPr lang="en-US" sz="2800"/>
              <a:t>This will print the default variable $_ and display the string. Use the default operator carefully as it can easily be confusing, but some operators and functions work best with default variables, as you will see later in this course.</a:t>
            </a:r>
          </a:p>
        </p:txBody>
      </p:sp>
    </p:spTree>
    <p:extLst>
      <p:ext uri="{BB962C8B-B14F-4D97-AF65-F5344CB8AC3E}">
        <p14:creationId xmlns:p14="http://schemas.microsoft.com/office/powerpoint/2010/main" val="2011671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2286000"/>
            <a:ext cx="7772400" cy="1143000"/>
          </a:xfrm>
        </p:spPr>
        <p:txBody>
          <a:bodyPr/>
          <a:lstStyle/>
          <a:p>
            <a:r>
              <a:rPr lang="en-US"/>
              <a:t>Perl operators</a:t>
            </a:r>
          </a:p>
        </p:txBody>
      </p:sp>
      <p:sp>
        <p:nvSpPr>
          <p:cNvPr id="30723" name="Rectangle 3"/>
          <p:cNvSpPr>
            <a:spLocks noGrp="1" noChangeArrowheads="1"/>
          </p:cNvSpPr>
          <p:nvPr>
            <p:ph type="subTitle" idx="1"/>
          </p:nvPr>
        </p:nvSpPr>
        <p:spPr/>
        <p:txBody>
          <a:bodyPr/>
          <a:lstStyle/>
          <a:p>
            <a:endParaRPr lang="en-CA"/>
          </a:p>
        </p:txBody>
      </p:sp>
    </p:spTree>
    <p:extLst>
      <p:ext uri="{BB962C8B-B14F-4D97-AF65-F5344CB8AC3E}">
        <p14:creationId xmlns:p14="http://schemas.microsoft.com/office/powerpoint/2010/main" val="1897490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Standard operators</a:t>
            </a:r>
          </a:p>
        </p:txBody>
      </p:sp>
      <p:sp>
        <p:nvSpPr>
          <p:cNvPr id="29699" name="Rectangle 3"/>
          <p:cNvSpPr>
            <a:spLocks noGrp="1" noChangeArrowheads="1"/>
          </p:cNvSpPr>
          <p:nvPr>
            <p:ph idx="1"/>
          </p:nvPr>
        </p:nvSpPr>
        <p:spPr/>
        <p:txBody>
          <a:bodyPr/>
          <a:lstStyle/>
          <a:p>
            <a:r>
              <a:rPr lang="en-US" sz="2800"/>
              <a:t>Perl supports the standard mathematical operators +, -, *, /, % (modulus) and ** (exponent)</a:t>
            </a:r>
          </a:p>
          <a:p>
            <a:r>
              <a:rPr lang="en-US" sz="2800"/>
              <a:t>Operator order of precedence applies according to standard rules; parentheses group operations</a:t>
            </a:r>
          </a:p>
          <a:p>
            <a:r>
              <a:rPr lang="en-US" sz="2800"/>
              <a:t>Operators can be combined in statements:</a:t>
            </a:r>
            <a:br>
              <a:rPr lang="en-US" sz="2800"/>
            </a:br>
            <a:r>
              <a:rPr lang="en-US" sz="2800">
                <a:latin typeface="Courier New" charset="0"/>
              </a:rPr>
              <a:t>$num1=$num2 * ((3 + 8)*$num3/2);</a:t>
            </a:r>
          </a:p>
          <a:p>
            <a:r>
              <a:rPr lang="en-US" sz="2800"/>
              <a:t>Multiple assignments can be made on one line:</a:t>
            </a:r>
            <a:br>
              <a:rPr lang="en-US" sz="2800"/>
            </a:br>
            <a:r>
              <a:rPr lang="en-US" sz="2800">
                <a:latin typeface="Courier New" charset="0"/>
              </a:rPr>
              <a:t>$num1=$num2=$num3=7;</a:t>
            </a:r>
          </a:p>
        </p:txBody>
      </p:sp>
    </p:spTree>
    <p:extLst>
      <p:ext uri="{BB962C8B-B14F-4D97-AF65-F5344CB8AC3E}">
        <p14:creationId xmlns:p14="http://schemas.microsoft.com/office/powerpoint/2010/main" val="259411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Perl</a:t>
            </a:r>
          </a:p>
        </p:txBody>
      </p:sp>
      <p:sp>
        <p:nvSpPr>
          <p:cNvPr id="5123" name="Rectangle 3"/>
          <p:cNvSpPr>
            <a:spLocks noGrp="1" noChangeArrowheads="1"/>
          </p:cNvSpPr>
          <p:nvPr>
            <p:ph idx="1"/>
          </p:nvPr>
        </p:nvSpPr>
        <p:spPr/>
        <p:txBody>
          <a:bodyPr>
            <a:normAutofit lnSpcReduction="10000"/>
          </a:bodyPr>
          <a:lstStyle/>
          <a:p>
            <a:r>
              <a:rPr lang="en-US" altLang="ja-JP" dirty="0" smtClean="0"/>
              <a:t>Perl stands for </a:t>
            </a:r>
            <a:r>
              <a:rPr lang="ja-JP" altLang="en-US" dirty="0" smtClean="0">
                <a:latin typeface="Arial"/>
              </a:rPr>
              <a:t>“</a:t>
            </a:r>
            <a:r>
              <a:rPr lang="en-US" dirty="0"/>
              <a:t>Practical Extraction and Report Language</a:t>
            </a:r>
            <a:r>
              <a:rPr lang="ja-JP" altLang="en-US" dirty="0">
                <a:latin typeface="Arial"/>
              </a:rPr>
              <a:t>”</a:t>
            </a:r>
            <a:r>
              <a:rPr lang="en-US" dirty="0"/>
              <a:t>. </a:t>
            </a:r>
            <a:endParaRPr lang="en-US" dirty="0" smtClean="0"/>
          </a:p>
          <a:p>
            <a:endParaRPr lang="en-US" dirty="0"/>
          </a:p>
          <a:p>
            <a:r>
              <a:rPr lang="en-US" dirty="0" smtClean="0"/>
              <a:t>Many of its features are borrowed </a:t>
            </a:r>
            <a:r>
              <a:rPr lang="en-US" dirty="0"/>
              <a:t>from other programming languages</a:t>
            </a:r>
            <a:r>
              <a:rPr lang="en-US" dirty="0" smtClean="0"/>
              <a:t>.</a:t>
            </a:r>
          </a:p>
          <a:p>
            <a:endParaRPr lang="en-US" dirty="0"/>
          </a:p>
          <a:p>
            <a:r>
              <a:rPr lang="en-US" dirty="0"/>
              <a:t>The Perl system uses an interpreter, called </a:t>
            </a:r>
            <a:r>
              <a:rPr lang="ja-JP" altLang="en-US" dirty="0">
                <a:latin typeface="Arial"/>
              </a:rPr>
              <a:t>“</a:t>
            </a:r>
            <a:r>
              <a:rPr lang="en-US" dirty="0" err="1"/>
              <a:t>perl</a:t>
            </a:r>
            <a:r>
              <a:rPr lang="ja-JP" altLang="en-US" dirty="0">
                <a:latin typeface="Arial"/>
              </a:rPr>
              <a:t>”</a:t>
            </a:r>
            <a:r>
              <a:rPr lang="en-US" dirty="0"/>
              <a:t>.  Usually Perl and </a:t>
            </a:r>
            <a:r>
              <a:rPr lang="en-US" dirty="0" err="1"/>
              <a:t>perl</a:t>
            </a:r>
            <a:r>
              <a:rPr lang="en-US" dirty="0"/>
              <a:t> are considered to be the same thing for practical purposes.</a:t>
            </a:r>
          </a:p>
        </p:txBody>
      </p:sp>
    </p:spTree>
    <p:extLst>
      <p:ext uri="{BB962C8B-B14F-4D97-AF65-F5344CB8AC3E}">
        <p14:creationId xmlns:p14="http://schemas.microsoft.com/office/powerpoint/2010/main" val="942065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Exercise</a:t>
            </a:r>
          </a:p>
        </p:txBody>
      </p:sp>
      <p:sp>
        <p:nvSpPr>
          <p:cNvPr id="41987" name="Rectangle 3"/>
          <p:cNvSpPr>
            <a:spLocks noGrp="1" noChangeArrowheads="1"/>
          </p:cNvSpPr>
          <p:nvPr>
            <p:ph idx="1"/>
          </p:nvPr>
        </p:nvSpPr>
        <p:spPr/>
        <p:txBody>
          <a:bodyPr/>
          <a:lstStyle/>
          <a:p>
            <a:pPr>
              <a:lnSpc>
                <a:spcPct val="90000"/>
              </a:lnSpc>
            </a:pPr>
            <a:r>
              <a:rPr lang="en-US" sz="2800"/>
              <a:t>Write a program that simulates rolling five dice. Assign values between 1 and 6 to five different variables and display all five on the screen as well as the sum of the five numbers.  Later you</a:t>
            </a:r>
            <a:r>
              <a:rPr lang="ja-JP" altLang="en-US" sz="2800">
                <a:latin typeface="Arial"/>
              </a:rPr>
              <a:t>’</a:t>
            </a:r>
            <a:r>
              <a:rPr lang="en-US" sz="2800"/>
              <a:t>ll see how to use random numbers, but for now just assign the values.</a:t>
            </a:r>
          </a:p>
          <a:p>
            <a:pPr>
              <a:lnSpc>
                <a:spcPct val="90000"/>
              </a:lnSpc>
            </a:pPr>
            <a:r>
              <a:rPr lang="en-US" sz="2800"/>
              <a:t>If you want to display a string and a variable together in a print statement, separate them with periods:</a:t>
            </a:r>
            <a:br>
              <a:rPr lang="en-US" sz="2800"/>
            </a:br>
            <a:r>
              <a:rPr lang="en-US" sz="2800">
                <a:latin typeface="Courier New" charset="0"/>
              </a:rPr>
              <a:t>print </a:t>
            </a:r>
            <a:r>
              <a:rPr lang="ja-JP" altLang="en-US" sz="2800">
                <a:latin typeface="Arial"/>
              </a:rPr>
              <a:t>“</a:t>
            </a:r>
            <a:r>
              <a:rPr lang="en-US" sz="2800">
                <a:latin typeface="Courier New" charset="0"/>
              </a:rPr>
              <a:t>The sum is </a:t>
            </a:r>
            <a:r>
              <a:rPr lang="ja-JP" altLang="en-US" sz="2800">
                <a:latin typeface="Arial"/>
              </a:rPr>
              <a:t>”</a:t>
            </a:r>
            <a:r>
              <a:rPr lang="en-US" sz="2800">
                <a:latin typeface="Courier New" charset="0"/>
              </a:rPr>
              <a:t> . $sum;</a:t>
            </a:r>
            <a:br>
              <a:rPr lang="en-US" sz="2800">
                <a:latin typeface="Courier New" charset="0"/>
              </a:rPr>
            </a:br>
            <a:r>
              <a:rPr lang="en-US" sz="2800"/>
              <a:t>You</a:t>
            </a:r>
            <a:r>
              <a:rPr lang="ja-JP" altLang="en-US" sz="2800">
                <a:latin typeface="Arial"/>
              </a:rPr>
              <a:t>’</a:t>
            </a:r>
            <a:r>
              <a:rPr lang="en-US" sz="2800"/>
              <a:t>ll see this in the next few slides.</a:t>
            </a:r>
          </a:p>
        </p:txBody>
      </p:sp>
    </p:spTree>
    <p:extLst>
      <p:ext uri="{BB962C8B-B14F-4D97-AF65-F5344CB8AC3E}">
        <p14:creationId xmlns:p14="http://schemas.microsoft.com/office/powerpoint/2010/main" val="311823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Positive and negative</a:t>
            </a:r>
          </a:p>
        </p:txBody>
      </p:sp>
      <p:sp>
        <p:nvSpPr>
          <p:cNvPr id="34819" name="Rectangle 3"/>
          <p:cNvSpPr>
            <a:spLocks noGrp="1" noChangeArrowheads="1"/>
          </p:cNvSpPr>
          <p:nvPr>
            <p:ph idx="1"/>
          </p:nvPr>
        </p:nvSpPr>
        <p:spPr/>
        <p:txBody>
          <a:bodyPr/>
          <a:lstStyle/>
          <a:p>
            <a:r>
              <a:rPr lang="en-US" sz="2800"/>
              <a:t>Numbers are assumed to be positive unless you specify a negative sign in front:</a:t>
            </a:r>
            <a:br>
              <a:rPr lang="en-US" sz="2800"/>
            </a:br>
            <a:r>
              <a:rPr lang="en-US" sz="2800">
                <a:latin typeface="Courier New" charset="0"/>
              </a:rPr>
              <a:t>$num1=6;		# positive</a:t>
            </a:r>
            <a:br>
              <a:rPr lang="en-US" sz="2800">
                <a:latin typeface="Courier New" charset="0"/>
              </a:rPr>
            </a:br>
            <a:r>
              <a:rPr lang="en-US" sz="2800">
                <a:latin typeface="Courier New" charset="0"/>
              </a:rPr>
              <a:t>$num2=-6;		# negative</a:t>
            </a:r>
            <a:br>
              <a:rPr lang="en-US" sz="2800">
                <a:latin typeface="Courier New" charset="0"/>
              </a:rPr>
            </a:br>
            <a:r>
              <a:rPr lang="en-US" sz="2800">
                <a:latin typeface="Courier New" charset="0"/>
              </a:rPr>
              <a:t>$num3=-(-6);	# positive</a:t>
            </a:r>
          </a:p>
          <a:p>
            <a:r>
              <a:rPr lang="en-US" sz="2800"/>
              <a:t>You can convert positive to negative any time using the minus sign in front of the variable:</a:t>
            </a:r>
            <a:br>
              <a:rPr lang="en-US" sz="2800"/>
            </a:br>
            <a:r>
              <a:rPr lang="en-US" sz="2800">
                <a:latin typeface="Courier New" charset="0"/>
              </a:rPr>
              <a:t>$num4=-$num4;</a:t>
            </a:r>
          </a:p>
          <a:p>
            <a:endParaRPr lang="en-US" sz="2800">
              <a:latin typeface="Courier New" charset="0"/>
            </a:endParaRPr>
          </a:p>
        </p:txBody>
      </p:sp>
    </p:spTree>
    <p:extLst>
      <p:ext uri="{BB962C8B-B14F-4D97-AF65-F5344CB8AC3E}">
        <p14:creationId xmlns:p14="http://schemas.microsoft.com/office/powerpoint/2010/main" val="217516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Increment and decrement</a:t>
            </a:r>
          </a:p>
        </p:txBody>
      </p:sp>
      <p:sp>
        <p:nvSpPr>
          <p:cNvPr id="35843" name="Rectangle 3"/>
          <p:cNvSpPr>
            <a:spLocks noGrp="1" noChangeArrowheads="1"/>
          </p:cNvSpPr>
          <p:nvPr>
            <p:ph idx="1"/>
          </p:nvPr>
        </p:nvSpPr>
        <p:spPr/>
        <p:txBody>
          <a:bodyPr/>
          <a:lstStyle/>
          <a:p>
            <a:pPr>
              <a:lnSpc>
                <a:spcPct val="90000"/>
              </a:lnSpc>
            </a:pPr>
            <a:r>
              <a:rPr lang="en-US" sz="2800"/>
              <a:t>Like C/C++ and Java, Perl supports autoincrement and autodecrement operators, which increase or decrease a value by one:</a:t>
            </a:r>
            <a:br>
              <a:rPr lang="en-US" sz="2800"/>
            </a:br>
            <a:r>
              <a:rPr lang="en-US" sz="2800">
                <a:latin typeface="Courier New" charset="0"/>
              </a:rPr>
              <a:t>$var1++;</a:t>
            </a:r>
            <a:br>
              <a:rPr lang="en-US" sz="2800">
                <a:latin typeface="Courier New" charset="0"/>
              </a:rPr>
            </a:br>
            <a:r>
              <a:rPr lang="en-US" sz="2800"/>
              <a:t>is the same as </a:t>
            </a:r>
            <a:br>
              <a:rPr lang="en-US" sz="2800"/>
            </a:br>
            <a:r>
              <a:rPr lang="en-US" sz="2800">
                <a:latin typeface="Courier New" charset="0"/>
              </a:rPr>
              <a:t>$var1=$var1+1;</a:t>
            </a:r>
            <a:br>
              <a:rPr lang="en-US" sz="2800">
                <a:latin typeface="Courier New" charset="0"/>
              </a:rPr>
            </a:br>
            <a:r>
              <a:rPr lang="en-US" sz="2800"/>
              <a:t>and</a:t>
            </a:r>
            <a:br>
              <a:rPr lang="en-US" sz="2800"/>
            </a:br>
            <a:r>
              <a:rPr lang="en-US" sz="2800">
                <a:latin typeface="Courier New" charset="0"/>
              </a:rPr>
              <a:t>$var2--;</a:t>
            </a:r>
            <a:br>
              <a:rPr lang="en-US" sz="2800">
                <a:latin typeface="Courier New" charset="0"/>
              </a:rPr>
            </a:br>
            <a:r>
              <a:rPr lang="en-US" sz="2800"/>
              <a:t>is the same as</a:t>
            </a:r>
            <a:br>
              <a:rPr lang="en-US" sz="2800"/>
            </a:br>
            <a:r>
              <a:rPr lang="en-US" sz="2800">
                <a:latin typeface="Courier New" charset="0"/>
              </a:rPr>
              <a:t>$var2=$var2-1;</a:t>
            </a:r>
          </a:p>
        </p:txBody>
      </p:sp>
    </p:spTree>
    <p:extLst>
      <p:ext uri="{BB962C8B-B14F-4D97-AF65-F5344CB8AC3E}">
        <p14:creationId xmlns:p14="http://schemas.microsoft.com/office/powerpoint/2010/main" val="159095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Shortform assignment</a:t>
            </a:r>
          </a:p>
        </p:txBody>
      </p:sp>
      <p:sp>
        <p:nvSpPr>
          <p:cNvPr id="37891" name="Rectangle 3"/>
          <p:cNvSpPr>
            <a:spLocks noGrp="1" noChangeArrowheads="1"/>
          </p:cNvSpPr>
          <p:nvPr>
            <p:ph idx="1"/>
          </p:nvPr>
        </p:nvSpPr>
        <p:spPr/>
        <p:txBody>
          <a:bodyPr/>
          <a:lstStyle/>
          <a:p>
            <a:r>
              <a:rPr lang="en-US"/>
              <a:t>As with autoincrement and autodecrement, Perl supports shortform assignments like this:</a:t>
            </a:r>
            <a:br>
              <a:rPr lang="en-US"/>
            </a:br>
            <a:r>
              <a:rPr lang="en-US">
                <a:latin typeface="Courier New" charset="0"/>
              </a:rPr>
              <a:t>$var1+=5;</a:t>
            </a:r>
            <a:br>
              <a:rPr lang="en-US">
                <a:latin typeface="Courier New" charset="0"/>
              </a:rPr>
            </a:br>
            <a:r>
              <a:rPr lang="en-US"/>
              <a:t>which is the same as</a:t>
            </a:r>
            <a:br>
              <a:rPr lang="en-US"/>
            </a:br>
            <a:r>
              <a:rPr lang="en-US">
                <a:latin typeface="Courier New" charset="0"/>
              </a:rPr>
              <a:t>$var1=$var1 + 5;</a:t>
            </a:r>
          </a:p>
          <a:p>
            <a:r>
              <a:rPr lang="en-US"/>
              <a:t>This can be performed for all four basic mathematical operators.</a:t>
            </a:r>
          </a:p>
        </p:txBody>
      </p:sp>
    </p:spTree>
    <p:extLst>
      <p:ext uri="{BB962C8B-B14F-4D97-AF65-F5344CB8AC3E}">
        <p14:creationId xmlns:p14="http://schemas.microsoft.com/office/powerpoint/2010/main" val="1486157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Operators and strings</a:t>
            </a:r>
          </a:p>
        </p:txBody>
      </p:sp>
      <p:sp>
        <p:nvSpPr>
          <p:cNvPr id="31747" name="Rectangle 3"/>
          <p:cNvSpPr>
            <a:spLocks noGrp="1" noChangeArrowheads="1"/>
          </p:cNvSpPr>
          <p:nvPr>
            <p:ph idx="1"/>
          </p:nvPr>
        </p:nvSpPr>
        <p:spPr/>
        <p:txBody>
          <a:bodyPr/>
          <a:lstStyle/>
          <a:p>
            <a:pPr>
              <a:lnSpc>
                <a:spcPct val="90000"/>
              </a:lnSpc>
            </a:pPr>
            <a:r>
              <a:rPr lang="en-US" sz="2800"/>
              <a:t>Strings can be used with the </a:t>
            </a:r>
            <a:r>
              <a:rPr lang="ja-JP" altLang="en-US" sz="2800">
                <a:latin typeface="Arial"/>
              </a:rPr>
              <a:t>“</a:t>
            </a:r>
            <a:r>
              <a:rPr lang="en-US" sz="2800"/>
              <a:t>.</a:t>
            </a:r>
            <a:r>
              <a:rPr lang="ja-JP" altLang="en-US" sz="2800">
                <a:latin typeface="Arial"/>
              </a:rPr>
              <a:t>”</a:t>
            </a:r>
            <a:r>
              <a:rPr lang="en-US" sz="2800"/>
              <a:t> operator for concatenation:</a:t>
            </a:r>
            <a:br>
              <a:rPr lang="en-US" sz="2800"/>
            </a:br>
            <a:r>
              <a:rPr lang="en-US" sz="2800">
                <a:latin typeface="Courier New" charset="0"/>
              </a:rPr>
              <a:t>$str1=</a:t>
            </a:r>
            <a:r>
              <a:rPr lang="ja-JP" altLang="en-US" sz="2800">
                <a:latin typeface="Arial"/>
              </a:rPr>
              <a:t>“</a:t>
            </a:r>
            <a:r>
              <a:rPr lang="en-US" sz="2800">
                <a:latin typeface="Courier New" charset="0"/>
              </a:rPr>
              <a:t>Hello </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$str2=</a:t>
            </a:r>
            <a:r>
              <a:rPr lang="ja-JP" altLang="en-US" sz="2800">
                <a:latin typeface="Arial"/>
              </a:rPr>
              <a:t>“</a:t>
            </a:r>
            <a:r>
              <a:rPr lang="en-US" sz="2800">
                <a:latin typeface="Courier New" charset="0"/>
              </a:rPr>
              <a:t>World!</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$str3=$str1 . $str2;</a:t>
            </a:r>
            <a:br>
              <a:rPr lang="en-US" sz="2800">
                <a:latin typeface="Courier New" charset="0"/>
              </a:rPr>
            </a:br>
            <a:r>
              <a:rPr lang="en-US" sz="2800">
                <a:latin typeface="Courier New" charset="0"/>
              </a:rPr>
              <a:t>print $str3;</a:t>
            </a:r>
            <a:br>
              <a:rPr lang="en-US" sz="2800">
                <a:latin typeface="Courier New" charset="0"/>
              </a:rPr>
            </a:br>
            <a:r>
              <a:rPr lang="en-US" sz="2800"/>
              <a:t>would print </a:t>
            </a:r>
            <a:r>
              <a:rPr lang="ja-JP" altLang="en-US" sz="2800">
                <a:latin typeface="Arial"/>
              </a:rPr>
              <a:t>“</a:t>
            </a:r>
            <a:r>
              <a:rPr lang="en-US" sz="2800"/>
              <a:t>Hello World!</a:t>
            </a:r>
            <a:r>
              <a:rPr lang="ja-JP" altLang="en-US" sz="2800">
                <a:latin typeface="Arial"/>
              </a:rPr>
              <a:t>”</a:t>
            </a:r>
            <a:endParaRPr lang="en-US" sz="2800"/>
          </a:p>
          <a:p>
            <a:pPr>
              <a:lnSpc>
                <a:spcPct val="90000"/>
              </a:lnSpc>
            </a:pPr>
            <a:r>
              <a:rPr lang="en-US" sz="2800"/>
              <a:t>You can also concatenate on output in most cases by specifying the string variables together:</a:t>
            </a:r>
            <a:br>
              <a:rPr lang="en-US" sz="2800"/>
            </a:br>
            <a:r>
              <a:rPr lang="en-US" sz="2800">
                <a:latin typeface="Courier New" charset="0"/>
              </a:rPr>
              <a:t>print $str1 . $str2;</a:t>
            </a:r>
          </a:p>
        </p:txBody>
      </p:sp>
    </p:spTree>
    <p:extLst>
      <p:ext uri="{BB962C8B-B14F-4D97-AF65-F5344CB8AC3E}">
        <p14:creationId xmlns:p14="http://schemas.microsoft.com/office/powerpoint/2010/main" val="582233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The x operator</a:t>
            </a:r>
          </a:p>
        </p:txBody>
      </p:sp>
      <p:sp>
        <p:nvSpPr>
          <p:cNvPr id="33795" name="Rectangle 3"/>
          <p:cNvSpPr>
            <a:spLocks noGrp="1" noChangeArrowheads="1"/>
          </p:cNvSpPr>
          <p:nvPr>
            <p:ph idx="1"/>
          </p:nvPr>
        </p:nvSpPr>
        <p:spPr/>
        <p:txBody>
          <a:bodyPr/>
          <a:lstStyle/>
          <a:p>
            <a:pPr>
              <a:lnSpc>
                <a:spcPct val="90000"/>
              </a:lnSpc>
            </a:pPr>
            <a:r>
              <a:rPr lang="en-US" sz="2800"/>
              <a:t>The repetition operator, x, is used with strings to indicate a number of repeats for a string.  For example, the code:</a:t>
            </a:r>
            <a:br>
              <a:rPr lang="en-US" sz="2800"/>
            </a:br>
            <a:r>
              <a:rPr lang="en-US" sz="2800">
                <a:latin typeface="Courier New" charset="0"/>
              </a:rPr>
              <a:t>$str1= </a:t>
            </a:r>
            <a:r>
              <a:rPr lang="ja-JP" altLang="en-US" sz="2800">
                <a:latin typeface="Arial"/>
              </a:rPr>
              <a:t>“</a:t>
            </a:r>
            <a:r>
              <a:rPr lang="en-US" sz="2800">
                <a:latin typeface="Courier New" charset="0"/>
              </a:rPr>
              <a:t>x</a:t>
            </a:r>
            <a:r>
              <a:rPr lang="ja-JP" altLang="en-US" sz="2800">
                <a:latin typeface="Arial"/>
              </a:rPr>
              <a:t>”</a:t>
            </a:r>
            <a:r>
              <a:rPr lang="en-US" sz="2800">
                <a:latin typeface="Courier New" charset="0"/>
              </a:rPr>
              <a:t> x 20;</a:t>
            </a:r>
            <a:br>
              <a:rPr lang="en-US" sz="2800">
                <a:latin typeface="Courier New" charset="0"/>
              </a:rPr>
            </a:br>
            <a:r>
              <a:rPr lang="en-US" sz="2800"/>
              <a:t>will string 20 </a:t>
            </a:r>
            <a:r>
              <a:rPr lang="ja-JP" altLang="en-US" sz="2800">
                <a:latin typeface="Arial"/>
              </a:rPr>
              <a:t>“</a:t>
            </a:r>
            <a:r>
              <a:rPr lang="en-US" sz="2800"/>
              <a:t>x</a:t>
            </a:r>
            <a:r>
              <a:rPr lang="ja-JP" altLang="en-US" sz="2800">
                <a:latin typeface="Arial"/>
              </a:rPr>
              <a:t>”</a:t>
            </a:r>
            <a:r>
              <a:rPr lang="en-US" sz="2800"/>
              <a:t>s together and assign them to $str1.</a:t>
            </a:r>
          </a:p>
          <a:p>
            <a:pPr>
              <a:lnSpc>
                <a:spcPct val="90000"/>
              </a:lnSpc>
            </a:pPr>
            <a:r>
              <a:rPr lang="en-US" sz="2800"/>
              <a:t>You can use the repetition operator with existing strings:</a:t>
            </a:r>
            <a:br>
              <a:rPr lang="en-US" sz="2800"/>
            </a:br>
            <a:r>
              <a:rPr lang="en-US" sz="2800">
                <a:latin typeface="Courier New" charset="0"/>
              </a:rPr>
              <a:t>$str1=</a:t>
            </a:r>
            <a:r>
              <a:rPr lang="ja-JP" altLang="en-US" sz="2800">
                <a:latin typeface="Arial"/>
              </a:rPr>
              <a:t>“</a:t>
            </a:r>
            <a:r>
              <a:rPr lang="en-US" sz="2800">
                <a:latin typeface="Courier New" charset="0"/>
              </a:rPr>
              <a:t>x</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$str2=$str1 x 20;</a:t>
            </a:r>
          </a:p>
        </p:txBody>
      </p:sp>
    </p:spTree>
    <p:extLst>
      <p:ext uri="{BB962C8B-B14F-4D97-AF65-F5344CB8AC3E}">
        <p14:creationId xmlns:p14="http://schemas.microsoft.com/office/powerpoint/2010/main" val="313282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Other operators</a:t>
            </a:r>
          </a:p>
        </p:txBody>
      </p:sp>
      <p:sp>
        <p:nvSpPr>
          <p:cNvPr id="36867" name="Rectangle 3"/>
          <p:cNvSpPr>
            <a:spLocks noGrp="1" noChangeArrowheads="1"/>
          </p:cNvSpPr>
          <p:nvPr>
            <p:ph idx="1"/>
          </p:nvPr>
        </p:nvSpPr>
        <p:spPr/>
        <p:txBody>
          <a:bodyPr/>
          <a:lstStyle/>
          <a:p>
            <a:pPr>
              <a:lnSpc>
                <a:spcPct val="90000"/>
              </a:lnSpc>
            </a:pPr>
            <a:r>
              <a:rPr lang="en-US"/>
              <a:t>Perl supports several other operators:</a:t>
            </a:r>
          </a:p>
          <a:p>
            <a:pPr lvl="1">
              <a:lnSpc>
                <a:spcPct val="90000"/>
              </a:lnSpc>
            </a:pPr>
            <a:r>
              <a:rPr lang="en-US"/>
              <a:t>int: returns the integer portion</a:t>
            </a:r>
          </a:p>
          <a:p>
            <a:pPr lvl="1">
              <a:lnSpc>
                <a:spcPct val="90000"/>
              </a:lnSpc>
            </a:pPr>
            <a:r>
              <a:rPr lang="en-US"/>
              <a:t>cos: cosine</a:t>
            </a:r>
          </a:p>
          <a:p>
            <a:pPr lvl="1">
              <a:lnSpc>
                <a:spcPct val="90000"/>
              </a:lnSpc>
            </a:pPr>
            <a:r>
              <a:rPr lang="en-US"/>
              <a:t>sin: sine</a:t>
            </a:r>
          </a:p>
          <a:p>
            <a:pPr lvl="1">
              <a:lnSpc>
                <a:spcPct val="90000"/>
              </a:lnSpc>
            </a:pPr>
            <a:r>
              <a:rPr lang="en-US"/>
              <a:t>rand: random number between 0 and argument</a:t>
            </a:r>
          </a:p>
          <a:p>
            <a:pPr lvl="1">
              <a:lnSpc>
                <a:spcPct val="90000"/>
              </a:lnSpc>
            </a:pPr>
            <a:r>
              <a:rPr lang="en-US"/>
              <a:t>length: length of argument </a:t>
            </a:r>
          </a:p>
          <a:p>
            <a:pPr lvl="1">
              <a:lnSpc>
                <a:spcPct val="90000"/>
              </a:lnSpc>
            </a:pPr>
            <a:r>
              <a:rPr lang="en-US"/>
              <a:t>lc: converts to lowercase</a:t>
            </a:r>
          </a:p>
          <a:p>
            <a:pPr lvl="1">
              <a:lnSpc>
                <a:spcPct val="90000"/>
              </a:lnSpc>
            </a:pPr>
            <a:r>
              <a:rPr lang="en-US"/>
              <a:t>uc: converts to uppercase</a:t>
            </a:r>
          </a:p>
        </p:txBody>
      </p:sp>
    </p:spTree>
    <p:extLst>
      <p:ext uri="{BB962C8B-B14F-4D97-AF65-F5344CB8AC3E}">
        <p14:creationId xmlns:p14="http://schemas.microsoft.com/office/powerpoint/2010/main" val="3647449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Exercise</a:t>
            </a:r>
          </a:p>
        </p:txBody>
      </p:sp>
      <p:sp>
        <p:nvSpPr>
          <p:cNvPr id="43011" name="Rectangle 3"/>
          <p:cNvSpPr>
            <a:spLocks noGrp="1" noChangeArrowheads="1"/>
          </p:cNvSpPr>
          <p:nvPr>
            <p:ph idx="1"/>
          </p:nvPr>
        </p:nvSpPr>
        <p:spPr/>
        <p:txBody>
          <a:bodyPr/>
          <a:lstStyle/>
          <a:p>
            <a:pPr>
              <a:lnSpc>
                <a:spcPct val="90000"/>
              </a:lnSpc>
            </a:pPr>
            <a:r>
              <a:rPr lang="en-US"/>
              <a:t>Rewrite the last program to randomly assign a number to each of the five dice.  To use rand, you need to specify the upper limit:</a:t>
            </a:r>
            <a:br>
              <a:rPr lang="en-US"/>
            </a:br>
            <a:r>
              <a:rPr lang="en-US"/>
              <a:t>rand(5) will generate a number between zero and 5.  Remember all random numbers have a lower limit of zero.  Have the program roll five dice and display results between 1 and 6, as well as the sum of the dice.</a:t>
            </a:r>
          </a:p>
        </p:txBody>
      </p:sp>
    </p:spTree>
    <p:extLst>
      <p:ext uri="{BB962C8B-B14F-4D97-AF65-F5344CB8AC3E}">
        <p14:creationId xmlns:p14="http://schemas.microsoft.com/office/powerpoint/2010/main" val="3191709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Converting strings to numbers</a:t>
            </a:r>
          </a:p>
        </p:txBody>
      </p:sp>
      <p:sp>
        <p:nvSpPr>
          <p:cNvPr id="38915" name="Rectangle 3"/>
          <p:cNvSpPr>
            <a:spLocks noGrp="1" noChangeArrowheads="1"/>
          </p:cNvSpPr>
          <p:nvPr>
            <p:ph idx="1"/>
          </p:nvPr>
        </p:nvSpPr>
        <p:spPr/>
        <p:txBody>
          <a:bodyPr/>
          <a:lstStyle/>
          <a:p>
            <a:r>
              <a:rPr lang="en-US" sz="2800"/>
              <a:t>Perl is flexible when using string types as numbers, as long as the conversion makes sense.  For example, this works:</a:t>
            </a:r>
            <a:br>
              <a:rPr lang="en-US" sz="2800"/>
            </a:br>
            <a:r>
              <a:rPr lang="en-US" sz="2800">
                <a:latin typeface="Courier New" charset="0"/>
              </a:rPr>
              <a:t>$str1=</a:t>
            </a:r>
            <a:r>
              <a:rPr lang="ja-JP" altLang="en-US" sz="2800">
                <a:latin typeface="Arial"/>
              </a:rPr>
              <a:t>“</a:t>
            </a:r>
            <a:r>
              <a:rPr lang="en-US" sz="2800">
                <a:latin typeface="Courier New" charset="0"/>
              </a:rPr>
              <a:t>6</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$num1=10-$str1;</a:t>
            </a:r>
            <a:br>
              <a:rPr lang="en-US" sz="2800">
                <a:latin typeface="Courier New" charset="0"/>
              </a:rPr>
            </a:br>
            <a:r>
              <a:rPr lang="en-US" sz="2800">
                <a:latin typeface="Courier New" charset="0"/>
              </a:rPr>
              <a:t>print $num1;</a:t>
            </a:r>
            <a:br>
              <a:rPr lang="en-US" sz="2800">
                <a:latin typeface="Courier New" charset="0"/>
              </a:rPr>
            </a:br>
            <a:r>
              <a:rPr lang="en-US" sz="2800"/>
              <a:t>will display the value 4.  Perl can convert the string to a number if the string looks like a number.  This applies to decimal strings as well.</a:t>
            </a:r>
          </a:p>
        </p:txBody>
      </p:sp>
    </p:spTree>
    <p:extLst>
      <p:ext uri="{BB962C8B-B14F-4D97-AF65-F5344CB8AC3E}">
        <p14:creationId xmlns:p14="http://schemas.microsoft.com/office/powerpoint/2010/main" val="755937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Converting numbers to strings</a:t>
            </a:r>
          </a:p>
        </p:txBody>
      </p:sp>
      <p:sp>
        <p:nvSpPr>
          <p:cNvPr id="39939" name="Rectangle 3"/>
          <p:cNvSpPr>
            <a:spLocks noGrp="1" noChangeArrowheads="1"/>
          </p:cNvSpPr>
          <p:nvPr>
            <p:ph idx="1"/>
          </p:nvPr>
        </p:nvSpPr>
        <p:spPr/>
        <p:txBody>
          <a:bodyPr/>
          <a:lstStyle/>
          <a:p>
            <a:pPr>
              <a:lnSpc>
                <a:spcPct val="90000"/>
              </a:lnSpc>
            </a:pPr>
            <a:r>
              <a:rPr lang="en-US" sz="2800"/>
              <a:t>Perl can also convert numbers to strings when the conversion makes sense:</a:t>
            </a:r>
            <a:br>
              <a:rPr lang="en-US" sz="2800"/>
            </a:br>
            <a:r>
              <a:rPr lang="en-US" sz="2800">
                <a:latin typeface="Courier New" charset="0"/>
              </a:rPr>
              <a:t>$num1=3;</a:t>
            </a:r>
            <a:br>
              <a:rPr lang="en-US" sz="2800">
                <a:latin typeface="Courier New" charset="0"/>
              </a:rPr>
            </a:br>
            <a:r>
              <a:rPr lang="en-US" sz="2800">
                <a:latin typeface="Courier New" charset="0"/>
              </a:rPr>
              <a:t>$str1=</a:t>
            </a:r>
            <a:r>
              <a:rPr lang="ja-JP" altLang="en-US" sz="2800">
                <a:latin typeface="Arial"/>
              </a:rPr>
              <a:t>“</a:t>
            </a:r>
            <a:r>
              <a:rPr lang="en-US" sz="2800">
                <a:latin typeface="Courier New" charset="0"/>
              </a:rPr>
              <a:t>I did it</a:t>
            </a:r>
            <a:r>
              <a:rPr lang="ja-JP" altLang="en-US" sz="2800">
                <a:latin typeface="Arial"/>
              </a:rPr>
              <a:t>”</a:t>
            </a:r>
            <a:r>
              <a:rPr lang="en-US" sz="2800">
                <a:latin typeface="Courier New" charset="0"/>
              </a:rPr>
              <a:t> . $num1 . </a:t>
            </a:r>
            <a:r>
              <a:rPr lang="ja-JP" altLang="en-US" sz="2800">
                <a:latin typeface="Arial"/>
              </a:rPr>
              <a:t>“</a:t>
            </a:r>
            <a:r>
              <a:rPr lang="en-US" sz="2800">
                <a:latin typeface="Courier New" charset="0"/>
              </a:rPr>
              <a:t> times</a:t>
            </a:r>
            <a:r>
              <a:rPr lang="ja-JP" altLang="en-US" sz="2800">
                <a:latin typeface="Arial"/>
              </a:rPr>
              <a:t>”</a:t>
            </a:r>
            <a:r>
              <a:rPr lang="en-US" sz="2800">
                <a:latin typeface="Courier New" charset="0"/>
              </a:rPr>
              <a:t>;</a:t>
            </a:r>
            <a:br>
              <a:rPr lang="en-US" sz="2800">
                <a:latin typeface="Courier New" charset="0"/>
              </a:rPr>
            </a:br>
            <a:r>
              <a:rPr lang="en-US" sz="2800">
                <a:latin typeface="Courier New" charset="0"/>
              </a:rPr>
              <a:t>print $str1;</a:t>
            </a:r>
            <a:br>
              <a:rPr lang="en-US" sz="2800">
                <a:latin typeface="Courier New" charset="0"/>
              </a:rPr>
            </a:br>
            <a:r>
              <a:rPr lang="en-US" sz="2800"/>
              <a:t>will display the message </a:t>
            </a:r>
            <a:r>
              <a:rPr lang="ja-JP" altLang="en-US" sz="2800">
                <a:latin typeface="Arial"/>
              </a:rPr>
              <a:t>“</a:t>
            </a:r>
            <a:r>
              <a:rPr lang="en-US" sz="2800"/>
              <a:t>I did it 3 times.</a:t>
            </a:r>
            <a:r>
              <a:rPr lang="ja-JP" altLang="en-US" sz="2800">
                <a:latin typeface="Arial"/>
              </a:rPr>
              <a:t>”</a:t>
            </a:r>
            <a:endParaRPr lang="en-US" sz="2800"/>
          </a:p>
          <a:p>
            <a:pPr>
              <a:lnSpc>
                <a:spcPct val="90000"/>
              </a:lnSpc>
            </a:pPr>
            <a:r>
              <a:rPr lang="en-US" sz="2800"/>
              <a:t>If the conversion doesn</a:t>
            </a:r>
            <a:r>
              <a:rPr lang="ja-JP" altLang="en-US" sz="2800">
                <a:latin typeface="Arial"/>
              </a:rPr>
              <a:t>’</a:t>
            </a:r>
            <a:r>
              <a:rPr lang="en-US" sz="2800"/>
              <a:t>t make sense to Perl, it will use a zero instead when you try to call the number.</a:t>
            </a:r>
          </a:p>
        </p:txBody>
      </p:sp>
    </p:spTree>
    <p:extLst>
      <p:ext uri="{BB962C8B-B14F-4D97-AF65-F5344CB8AC3E}">
        <p14:creationId xmlns:p14="http://schemas.microsoft.com/office/powerpoint/2010/main" val="413801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p>
            <a:r>
              <a:rPr lang="en-US"/>
              <a:t>Installing Perl</a:t>
            </a:r>
          </a:p>
        </p:txBody>
      </p:sp>
      <p:sp>
        <p:nvSpPr>
          <p:cNvPr id="6147" name="Rectangle 3"/>
          <p:cNvSpPr>
            <a:spLocks noGrp="1" noChangeArrowheads="1"/>
          </p:cNvSpPr>
          <p:nvPr>
            <p:ph type="subTitle" idx="1"/>
          </p:nvPr>
        </p:nvSpPr>
        <p:spPr/>
        <p:txBody>
          <a:bodyPr/>
          <a:lstStyle/>
          <a:p>
            <a:endParaRPr lang="en-CA"/>
          </a:p>
        </p:txBody>
      </p:sp>
    </p:spTree>
    <p:extLst>
      <p:ext uri="{BB962C8B-B14F-4D97-AF65-F5344CB8AC3E}">
        <p14:creationId xmlns:p14="http://schemas.microsoft.com/office/powerpoint/2010/main" val="334765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Code blocks</a:t>
            </a:r>
          </a:p>
        </p:txBody>
      </p:sp>
      <p:sp>
        <p:nvSpPr>
          <p:cNvPr id="46083" name="Rectangle 3"/>
          <p:cNvSpPr>
            <a:spLocks noGrp="1" noChangeArrowheads="1"/>
          </p:cNvSpPr>
          <p:nvPr>
            <p:ph idx="1"/>
          </p:nvPr>
        </p:nvSpPr>
        <p:spPr/>
        <p:txBody>
          <a:bodyPr/>
          <a:lstStyle/>
          <a:p>
            <a:pPr>
              <a:lnSpc>
                <a:spcPct val="90000"/>
              </a:lnSpc>
            </a:pPr>
            <a:r>
              <a:rPr lang="en-US" sz="2800"/>
              <a:t>Perl statements can be grouped together into blocks, each block surrounded by braces (like with Java)</a:t>
            </a:r>
          </a:p>
          <a:p>
            <a:pPr>
              <a:lnSpc>
                <a:spcPct val="90000"/>
              </a:lnSpc>
            </a:pPr>
            <a:r>
              <a:rPr lang="en-US" sz="2800"/>
              <a:t>Code blocks can be nested many deep</a:t>
            </a:r>
          </a:p>
          <a:p>
            <a:pPr>
              <a:lnSpc>
                <a:spcPct val="90000"/>
              </a:lnSpc>
            </a:pPr>
            <a:r>
              <a:rPr lang="en-US" sz="2800"/>
              <a:t>Each code block is treated as a unit by Perl, although execution is still always top to bottom unless moderated by control structures</a:t>
            </a:r>
          </a:p>
          <a:p>
            <a:pPr>
              <a:lnSpc>
                <a:spcPct val="90000"/>
              </a:lnSpc>
            </a:pPr>
            <a:r>
              <a:rPr lang="en-US" sz="2800"/>
              <a:t>Usually blocks will be associated with other statements, such as if conditions</a:t>
            </a:r>
          </a:p>
        </p:txBody>
      </p:sp>
    </p:spTree>
    <p:extLst>
      <p:ext uri="{BB962C8B-B14F-4D97-AF65-F5344CB8AC3E}">
        <p14:creationId xmlns:p14="http://schemas.microsoft.com/office/powerpoint/2010/main" val="2977945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Exercise</a:t>
            </a:r>
          </a:p>
        </p:txBody>
      </p:sp>
      <p:sp>
        <p:nvSpPr>
          <p:cNvPr id="40963" name="Rectangle 3"/>
          <p:cNvSpPr>
            <a:spLocks noGrp="1" noChangeArrowheads="1"/>
          </p:cNvSpPr>
          <p:nvPr>
            <p:ph idx="1"/>
          </p:nvPr>
        </p:nvSpPr>
        <p:spPr/>
        <p:txBody>
          <a:bodyPr/>
          <a:lstStyle/>
          <a:p>
            <a:r>
              <a:rPr lang="en-US"/>
              <a:t>Modify the last program to display strings explaining that you are going to throw the five dice, generate five numbers, show them one at a time like this:</a:t>
            </a:r>
            <a:br>
              <a:rPr lang="en-US"/>
            </a:br>
            <a:r>
              <a:rPr lang="en-US">
                <a:latin typeface="Courier New" charset="0"/>
              </a:rPr>
              <a:t>The first dice was X.</a:t>
            </a:r>
            <a:br>
              <a:rPr lang="en-US">
                <a:latin typeface="Courier New" charset="0"/>
              </a:rPr>
            </a:br>
            <a:r>
              <a:rPr lang="en-US">
                <a:latin typeface="Courier New" charset="0"/>
              </a:rPr>
              <a:t>The second dice was Y. </a:t>
            </a:r>
            <a:br>
              <a:rPr lang="en-US">
                <a:latin typeface="Courier New" charset="0"/>
              </a:rPr>
            </a:br>
            <a:r>
              <a:rPr lang="en-US"/>
              <a:t>and so on, and display the sum on a separate line.</a:t>
            </a:r>
          </a:p>
        </p:txBody>
      </p:sp>
    </p:spTree>
    <p:extLst>
      <p:ext uri="{BB962C8B-B14F-4D97-AF65-F5344CB8AC3E}">
        <p14:creationId xmlns:p14="http://schemas.microsoft.com/office/powerpoint/2010/main" val="108409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Versions of Perl</a:t>
            </a:r>
          </a:p>
        </p:txBody>
      </p:sp>
      <p:sp>
        <p:nvSpPr>
          <p:cNvPr id="9219" name="Rectangle 3"/>
          <p:cNvSpPr>
            <a:spLocks noGrp="1" noChangeArrowheads="1"/>
          </p:cNvSpPr>
          <p:nvPr>
            <p:ph idx="1"/>
          </p:nvPr>
        </p:nvSpPr>
        <p:spPr/>
        <p:txBody>
          <a:bodyPr/>
          <a:lstStyle/>
          <a:p>
            <a:r>
              <a:rPr lang="en-US" sz="2800" dirty="0"/>
              <a:t>The current versions of Perl are all in the 5.X and 6.X </a:t>
            </a:r>
            <a:r>
              <a:rPr lang="en-US" sz="2800" dirty="0" smtClean="0"/>
              <a:t>series.  </a:t>
            </a:r>
            <a:endParaRPr lang="en-US" sz="2800" dirty="0" smtClean="0"/>
          </a:p>
          <a:p>
            <a:r>
              <a:rPr lang="en-US" sz="2800" dirty="0" smtClean="0"/>
              <a:t>If </a:t>
            </a:r>
            <a:r>
              <a:rPr lang="en-US" sz="2800" dirty="0"/>
              <a:t>you have an older version of Perl (such as Perl 4.X), you should upgrade it as many changes were made between releases.</a:t>
            </a:r>
          </a:p>
          <a:p>
            <a:r>
              <a:rPr lang="en-US" sz="2800" dirty="0"/>
              <a:t>Perl 4.X was a very buggy release of Perl and should not be used. Also, many Perl programs designed for 5.X will not work with 4.X.</a:t>
            </a:r>
          </a:p>
        </p:txBody>
      </p:sp>
    </p:spTree>
    <p:extLst>
      <p:ext uri="{BB962C8B-B14F-4D97-AF65-F5344CB8AC3E}">
        <p14:creationId xmlns:p14="http://schemas.microsoft.com/office/powerpoint/2010/main" val="74360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Maybe Perl is already installed</a:t>
            </a:r>
          </a:p>
        </p:txBody>
      </p:sp>
      <p:sp>
        <p:nvSpPr>
          <p:cNvPr id="7171" name="Rectangle 3"/>
          <p:cNvSpPr>
            <a:spLocks noGrp="1" noChangeArrowheads="1"/>
          </p:cNvSpPr>
          <p:nvPr>
            <p:ph idx="1"/>
          </p:nvPr>
        </p:nvSpPr>
        <p:spPr/>
        <p:txBody>
          <a:bodyPr/>
          <a:lstStyle/>
          <a:p>
            <a:pPr>
              <a:lnSpc>
                <a:spcPct val="90000"/>
              </a:lnSpc>
            </a:pPr>
            <a:r>
              <a:rPr lang="en-US" sz="2800" dirty="0"/>
              <a:t>Many operating systems </a:t>
            </a:r>
            <a:r>
              <a:rPr lang="en-US" sz="2800" dirty="0" smtClean="0"/>
              <a:t>come </a:t>
            </a:r>
            <a:r>
              <a:rPr lang="en-US" sz="2800" dirty="0"/>
              <a:t>with Perl </a:t>
            </a:r>
            <a:r>
              <a:rPr lang="en-US" sz="2800" dirty="0" smtClean="0"/>
              <a:t>installed.</a:t>
            </a:r>
          </a:p>
          <a:p>
            <a:pPr>
              <a:lnSpc>
                <a:spcPct val="90000"/>
              </a:lnSpc>
            </a:pPr>
            <a:r>
              <a:rPr lang="en-US" sz="2800" dirty="0" smtClean="0"/>
              <a:t>You </a:t>
            </a:r>
            <a:r>
              <a:rPr lang="en-US" sz="2800" dirty="0"/>
              <a:t>can easily check whether Perl is loaded on your system by </a:t>
            </a:r>
            <a:r>
              <a:rPr lang="en-US" sz="2800" dirty="0" smtClean="0"/>
              <a:t>issuing </a:t>
            </a:r>
            <a:r>
              <a:rPr lang="en-US" sz="2800" dirty="0"/>
              <a:t>the command:</a:t>
            </a:r>
            <a:br>
              <a:rPr lang="en-US" sz="2800" dirty="0"/>
            </a:br>
            <a:r>
              <a:rPr lang="en-US" sz="2800" dirty="0" err="1">
                <a:latin typeface="Courier New" charset="0"/>
              </a:rPr>
              <a:t>perl</a:t>
            </a:r>
            <a:r>
              <a:rPr lang="en-US" sz="2800" dirty="0">
                <a:latin typeface="Courier New" charset="0"/>
              </a:rPr>
              <a:t> –v</a:t>
            </a:r>
            <a:br>
              <a:rPr lang="en-US" sz="2800" dirty="0">
                <a:latin typeface="Courier New" charset="0"/>
              </a:rPr>
            </a:br>
            <a:endParaRPr lang="en-US" sz="2800" dirty="0" smtClean="0">
              <a:latin typeface="Courier New" charset="0"/>
            </a:endParaRPr>
          </a:p>
          <a:p>
            <a:pPr>
              <a:lnSpc>
                <a:spcPct val="90000"/>
              </a:lnSpc>
            </a:pPr>
            <a:r>
              <a:rPr lang="en-US" sz="2800" dirty="0" smtClean="0"/>
              <a:t>If </a:t>
            </a:r>
            <a:r>
              <a:rPr lang="en-US" sz="2800" dirty="0"/>
              <a:t>you get a version number, Perl is installed.  If you get an error message about command not found (or something similar), Perl is not installed.</a:t>
            </a:r>
          </a:p>
        </p:txBody>
      </p:sp>
    </p:spTree>
    <p:extLst>
      <p:ext uri="{BB962C8B-B14F-4D97-AF65-F5344CB8AC3E}">
        <p14:creationId xmlns:p14="http://schemas.microsoft.com/office/powerpoint/2010/main" val="2167573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Where to get Perl</a:t>
            </a:r>
          </a:p>
        </p:txBody>
      </p:sp>
      <p:sp>
        <p:nvSpPr>
          <p:cNvPr id="8195" name="Rectangle 3"/>
          <p:cNvSpPr>
            <a:spLocks noGrp="1" noChangeArrowheads="1"/>
          </p:cNvSpPr>
          <p:nvPr>
            <p:ph idx="1"/>
          </p:nvPr>
        </p:nvSpPr>
        <p:spPr/>
        <p:txBody>
          <a:bodyPr/>
          <a:lstStyle/>
          <a:p>
            <a:pPr>
              <a:lnSpc>
                <a:spcPct val="90000"/>
              </a:lnSpc>
            </a:pPr>
            <a:r>
              <a:rPr lang="en-US" sz="2800" dirty="0"/>
              <a:t>Perl is </a:t>
            </a:r>
            <a:r>
              <a:rPr lang="en-US" sz="2800" dirty="0" smtClean="0"/>
              <a:t>free</a:t>
            </a:r>
          </a:p>
          <a:p>
            <a:pPr>
              <a:lnSpc>
                <a:spcPct val="90000"/>
              </a:lnSpc>
            </a:pPr>
            <a:r>
              <a:rPr lang="en-US" sz="2800" dirty="0" smtClean="0"/>
              <a:t>There </a:t>
            </a:r>
            <a:r>
              <a:rPr lang="en-US" sz="2800" dirty="0"/>
              <a:t>are several </a:t>
            </a:r>
            <a:r>
              <a:rPr lang="en-US" sz="2800" dirty="0" smtClean="0"/>
              <a:t>releases, </a:t>
            </a:r>
            <a:r>
              <a:rPr lang="en-US" sz="2800" dirty="0"/>
              <a:t>so make sure you get a current release.</a:t>
            </a:r>
          </a:p>
          <a:p>
            <a:pPr>
              <a:lnSpc>
                <a:spcPct val="90000"/>
              </a:lnSpc>
            </a:pPr>
            <a:r>
              <a:rPr lang="en-US" sz="2800" dirty="0"/>
              <a:t>For Linux or UNIX systems, visit </a:t>
            </a:r>
            <a:r>
              <a:rPr lang="en-US" sz="2800" dirty="0" err="1"/>
              <a:t>perl.com</a:t>
            </a:r>
            <a:r>
              <a:rPr lang="en-US" sz="2800" dirty="0"/>
              <a:t> for the latest releases</a:t>
            </a:r>
          </a:p>
          <a:p>
            <a:pPr>
              <a:lnSpc>
                <a:spcPct val="90000"/>
              </a:lnSpc>
            </a:pPr>
            <a:r>
              <a:rPr lang="en-US" sz="2800" dirty="0"/>
              <a:t>For Windows systems, you can compile the Perl source code yourself (a hassle) or download a preconfigured Windows release at </a:t>
            </a:r>
            <a:r>
              <a:rPr lang="en-US" sz="2800" dirty="0" err="1"/>
              <a:t>activestate.com</a:t>
            </a:r>
            <a:endParaRPr lang="en-US" sz="2800" dirty="0"/>
          </a:p>
          <a:p>
            <a:pPr>
              <a:lnSpc>
                <a:spcPct val="90000"/>
              </a:lnSpc>
            </a:pPr>
            <a:r>
              <a:rPr lang="en-US" sz="2800" dirty="0"/>
              <a:t>For Macintosh, visit </a:t>
            </a:r>
            <a:r>
              <a:rPr lang="en-US" sz="2800" dirty="0" err="1"/>
              <a:t>macperl.com</a:t>
            </a:r>
            <a:r>
              <a:rPr lang="en-US" sz="2800" dirty="0"/>
              <a:t> for </a:t>
            </a:r>
            <a:r>
              <a:rPr lang="en-US" sz="2800" dirty="0" err="1"/>
              <a:t>MacPerl</a:t>
            </a:r>
            <a:endParaRPr lang="en-US" sz="2800" dirty="0"/>
          </a:p>
        </p:txBody>
      </p:sp>
    </p:spTree>
    <p:extLst>
      <p:ext uri="{BB962C8B-B14F-4D97-AF65-F5344CB8AC3E}">
        <p14:creationId xmlns:p14="http://schemas.microsoft.com/office/powerpoint/2010/main" val="31645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Perl documentation</a:t>
            </a:r>
          </a:p>
        </p:txBody>
      </p:sp>
      <p:sp>
        <p:nvSpPr>
          <p:cNvPr id="10243" name="Rectangle 3"/>
          <p:cNvSpPr>
            <a:spLocks noGrp="1" noChangeArrowheads="1"/>
          </p:cNvSpPr>
          <p:nvPr>
            <p:ph idx="1"/>
          </p:nvPr>
        </p:nvSpPr>
        <p:spPr/>
        <p:txBody>
          <a:bodyPr>
            <a:normAutofit lnSpcReduction="10000"/>
          </a:bodyPr>
          <a:lstStyle/>
          <a:p>
            <a:pPr>
              <a:lnSpc>
                <a:spcPct val="90000"/>
              </a:lnSpc>
            </a:pPr>
            <a:r>
              <a:rPr lang="en-US" sz="2800" dirty="0"/>
              <a:t>Every release of Perl comes with documentation in a set of files. </a:t>
            </a:r>
            <a:endParaRPr lang="en-US" sz="2800" dirty="0" smtClean="0"/>
          </a:p>
          <a:p>
            <a:pPr>
              <a:lnSpc>
                <a:spcPct val="90000"/>
              </a:lnSpc>
            </a:pPr>
            <a:r>
              <a:rPr lang="en-US" sz="2800" dirty="0" smtClean="0"/>
              <a:t>Most </a:t>
            </a:r>
            <a:r>
              <a:rPr lang="en-US" sz="2800" dirty="0"/>
              <a:t>releases have over 1,700 pages of documentation included in reference books, user guides, FAQs, and so on.</a:t>
            </a:r>
          </a:p>
          <a:p>
            <a:pPr>
              <a:lnSpc>
                <a:spcPct val="90000"/>
              </a:lnSpc>
            </a:pPr>
            <a:r>
              <a:rPr lang="en-US" sz="2800" dirty="0"/>
              <a:t>On most operating systems, a utility called </a:t>
            </a:r>
            <a:r>
              <a:rPr lang="en-US" sz="2800" dirty="0" err="1"/>
              <a:t>perldoc</a:t>
            </a:r>
            <a:r>
              <a:rPr lang="en-US" sz="2800" dirty="0"/>
              <a:t> is installed as part of the Perl system. The </a:t>
            </a:r>
            <a:r>
              <a:rPr lang="en-US" sz="2800" dirty="0" err="1"/>
              <a:t>perldoc</a:t>
            </a:r>
            <a:r>
              <a:rPr lang="en-US" sz="2800" dirty="0"/>
              <a:t> utility can search for and format Perl documentation for you. To use </a:t>
            </a:r>
            <a:r>
              <a:rPr lang="en-US" sz="2800" dirty="0" err="1"/>
              <a:t>perldoc</a:t>
            </a:r>
            <a:r>
              <a:rPr lang="en-US" sz="2800" dirty="0"/>
              <a:t> to look up the basic syntax for </a:t>
            </a:r>
            <a:r>
              <a:rPr lang="en-US" sz="2800" dirty="0" err="1"/>
              <a:t>perl</a:t>
            </a:r>
            <a:r>
              <a:rPr lang="en-US" sz="2800" dirty="0"/>
              <a:t>, open a terminal or console and issue the command:</a:t>
            </a:r>
            <a:br>
              <a:rPr lang="en-US" sz="2800" dirty="0"/>
            </a:br>
            <a:r>
              <a:rPr lang="en-US" sz="2800" dirty="0"/>
              <a:t>	</a:t>
            </a:r>
            <a:r>
              <a:rPr lang="en-US" sz="2800" dirty="0" err="1">
                <a:latin typeface="Courier New" charset="0"/>
              </a:rPr>
              <a:t>perldoc</a:t>
            </a:r>
            <a:r>
              <a:rPr lang="en-US" sz="2800" dirty="0">
                <a:latin typeface="Courier New" charset="0"/>
              </a:rPr>
              <a:t> </a:t>
            </a:r>
            <a:r>
              <a:rPr lang="en-US" sz="2800" dirty="0" err="1">
                <a:latin typeface="Courier New" charset="0"/>
              </a:rPr>
              <a:t>perl</a:t>
            </a:r>
            <a:endParaRPr lang="en-US" sz="2800" dirty="0">
              <a:latin typeface="Courier New" charset="0"/>
            </a:endParaRPr>
          </a:p>
        </p:txBody>
      </p:sp>
    </p:spTree>
    <p:extLst>
      <p:ext uri="{BB962C8B-B14F-4D97-AF65-F5344CB8AC3E}">
        <p14:creationId xmlns:p14="http://schemas.microsoft.com/office/powerpoint/2010/main" val="276321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More on perldoc</a:t>
            </a:r>
          </a:p>
        </p:txBody>
      </p:sp>
      <p:sp>
        <p:nvSpPr>
          <p:cNvPr id="11267" name="Rectangle 3"/>
          <p:cNvSpPr>
            <a:spLocks noGrp="1" noChangeArrowheads="1"/>
          </p:cNvSpPr>
          <p:nvPr>
            <p:ph idx="1"/>
          </p:nvPr>
        </p:nvSpPr>
        <p:spPr/>
        <p:txBody>
          <a:bodyPr/>
          <a:lstStyle/>
          <a:p>
            <a:pPr>
              <a:lnSpc>
                <a:spcPct val="90000"/>
              </a:lnSpc>
            </a:pPr>
            <a:r>
              <a:rPr lang="en-US" sz="2800"/>
              <a:t>The Perl documentation is divided into parts by purpose:</a:t>
            </a:r>
          </a:p>
          <a:p>
            <a:pPr lvl="1">
              <a:lnSpc>
                <a:spcPct val="90000"/>
              </a:lnSpc>
            </a:pPr>
            <a:r>
              <a:rPr lang="en-US" sz="2400"/>
              <a:t>perlfunc (Perl functions)</a:t>
            </a:r>
          </a:p>
          <a:p>
            <a:pPr lvl="1">
              <a:lnSpc>
                <a:spcPct val="90000"/>
              </a:lnSpc>
            </a:pPr>
            <a:r>
              <a:rPr lang="en-US" sz="2400"/>
              <a:t>perlfaq (Perl FAQs)</a:t>
            </a:r>
          </a:p>
          <a:p>
            <a:pPr lvl="1">
              <a:lnSpc>
                <a:spcPct val="90000"/>
              </a:lnSpc>
            </a:pPr>
            <a:r>
              <a:rPr lang="en-US" sz="2400"/>
              <a:t>perlop (Perl operators)</a:t>
            </a:r>
          </a:p>
          <a:p>
            <a:pPr>
              <a:lnSpc>
                <a:spcPct val="90000"/>
              </a:lnSpc>
            </a:pPr>
            <a:r>
              <a:rPr lang="en-US" sz="2800"/>
              <a:t>To search for a particular keyword, use the –tf options. For example to look up the print keyword:</a:t>
            </a:r>
            <a:br>
              <a:rPr lang="en-US" sz="2800"/>
            </a:br>
            <a:r>
              <a:rPr lang="en-US" sz="2800"/>
              <a:t>	</a:t>
            </a:r>
            <a:r>
              <a:rPr lang="en-US" sz="2800">
                <a:latin typeface="Courier New" charset="0"/>
              </a:rPr>
              <a:t>perldoc –tf print</a:t>
            </a:r>
          </a:p>
          <a:p>
            <a:pPr>
              <a:lnSpc>
                <a:spcPct val="90000"/>
              </a:lnSpc>
            </a:pPr>
            <a:r>
              <a:rPr lang="en-US" sz="2800"/>
              <a:t>To search the FAQs use –q as an option:</a:t>
            </a:r>
            <a:br>
              <a:rPr lang="en-US" sz="2800"/>
            </a:br>
            <a:r>
              <a:rPr lang="en-US" sz="2800">
                <a:latin typeface="Courier New" charset="0"/>
              </a:rPr>
              <a:t>	perldoc –q free</a:t>
            </a:r>
          </a:p>
        </p:txBody>
      </p:sp>
    </p:spTree>
    <p:extLst>
      <p:ext uri="{BB962C8B-B14F-4D97-AF65-F5344CB8AC3E}">
        <p14:creationId xmlns:p14="http://schemas.microsoft.com/office/powerpoint/2010/main" val="4257200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11</TotalTime>
  <Words>1636</Words>
  <Application>Microsoft Macintosh PowerPoint</Application>
  <PresentationFormat>On-screen Show (4:3)</PresentationFormat>
  <Paragraphs>147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Introduction to  Perl Programming</vt:lpstr>
      <vt:lpstr>What is Perl?</vt:lpstr>
      <vt:lpstr>Perl</vt:lpstr>
      <vt:lpstr>Installing Perl</vt:lpstr>
      <vt:lpstr>Versions of Perl</vt:lpstr>
      <vt:lpstr>Maybe Perl is already installed</vt:lpstr>
      <vt:lpstr>Where to get Perl</vt:lpstr>
      <vt:lpstr>Perl documentation</vt:lpstr>
      <vt:lpstr>More on perldoc</vt:lpstr>
      <vt:lpstr>A first Perl program</vt:lpstr>
      <vt:lpstr>What you need</vt:lpstr>
      <vt:lpstr>Comments in Perl</vt:lpstr>
      <vt:lpstr>The #! directive</vt:lpstr>
      <vt:lpstr>Semicolons</vt:lpstr>
      <vt:lpstr>Whitespace</vt:lpstr>
      <vt:lpstr>The print command</vt:lpstr>
      <vt:lpstr>A Hello World script</vt:lpstr>
      <vt:lpstr>Perl scalars</vt:lpstr>
      <vt:lpstr>Scalars</vt:lpstr>
      <vt:lpstr>Numeric Scalar Variables</vt:lpstr>
      <vt:lpstr>Strings</vt:lpstr>
      <vt:lpstr>Special escape sequences</vt:lpstr>
      <vt:lpstr>The q and qq operators</vt:lpstr>
      <vt:lpstr>Single and double quotes</vt:lpstr>
      <vt:lpstr>Declaring variables</vt:lpstr>
      <vt:lpstr>Assigning values</vt:lpstr>
      <vt:lpstr>The $_ variable</vt:lpstr>
      <vt:lpstr>Perl operators</vt:lpstr>
      <vt:lpstr>Standard operators</vt:lpstr>
      <vt:lpstr>Exercise</vt:lpstr>
      <vt:lpstr>Positive and negative</vt:lpstr>
      <vt:lpstr>Increment and decrement</vt:lpstr>
      <vt:lpstr>Shortform assignment</vt:lpstr>
      <vt:lpstr>Operators and strings</vt:lpstr>
      <vt:lpstr>The x operator</vt:lpstr>
      <vt:lpstr>Other operators</vt:lpstr>
      <vt:lpstr>Exercise</vt:lpstr>
      <vt:lpstr>Converting strings to numbers</vt:lpstr>
      <vt:lpstr>Converting numbers to strings</vt:lpstr>
      <vt:lpstr>Code blocks</vt:lpstr>
      <vt:lpstr>Exercise</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Perl Programming</dc:title>
  <dc:creator>Georges Khazen</dc:creator>
  <cp:lastModifiedBy>Georges Khazen</cp:lastModifiedBy>
  <cp:revision>4</cp:revision>
  <dcterms:created xsi:type="dcterms:W3CDTF">2013-11-15T10:36:06Z</dcterms:created>
  <dcterms:modified xsi:type="dcterms:W3CDTF">2014-03-26T13:59:27Z</dcterms:modified>
</cp:coreProperties>
</file>